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69" r:id="rId9"/>
    <p:sldId id="270" r:id="rId10"/>
    <p:sldId id="271" r:id="rId11"/>
    <p:sldId id="278" r:id="rId12"/>
    <p:sldId id="277" r:id="rId13"/>
    <p:sldId id="279" r:id="rId14"/>
    <p:sldId id="259" r:id="rId15"/>
    <p:sldId id="281" r:id="rId16"/>
    <p:sldId id="282" r:id="rId17"/>
    <p:sldId id="283" r:id="rId18"/>
    <p:sldId id="284" r:id="rId19"/>
    <p:sldId id="286" r:id="rId20"/>
    <p:sldId id="287" r:id="rId21"/>
    <p:sldId id="285" r:id="rId22"/>
    <p:sldId id="292" r:id="rId23"/>
    <p:sldId id="290" r:id="rId24"/>
    <p:sldId id="288" r:id="rId25"/>
    <p:sldId id="293" r:id="rId26"/>
    <p:sldId id="291" r:id="rId27"/>
    <p:sldId id="289" r:id="rId28"/>
    <p:sldId id="294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5" r:id="rId37"/>
    <p:sldId id="280" r:id="rId38"/>
    <p:sldId id="296" r:id="rId39"/>
    <p:sldId id="30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77"/>
    <p:restoredTop sz="94629"/>
  </p:normalViewPr>
  <p:slideViewPr>
    <p:cSldViewPr snapToGrid="0" snapToObjects="1">
      <p:cViewPr varScale="1">
        <p:scale>
          <a:sx n="86" d="100"/>
          <a:sy n="86" d="100"/>
        </p:scale>
        <p:origin x="24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B701-9C73-CF44-9ADD-B16EFBBF2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FC503-7177-F541-835F-187E5738F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D159A-8D01-0B45-9842-37DE4EE2B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1F16-CD1C-2B4D-B0F6-1A311DBDB00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526FE-96A2-C044-875E-14998A5FA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662BF-F7B1-754D-843E-B5F2F48AC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3B1D-D803-8741-8C96-81FA4F996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8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03BEF-70D2-BA40-8DDB-10FAB7ED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67F06-8A17-4143-822E-1AADC66D2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159BF-2635-5D4F-BE51-0C6ABF5D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1F16-CD1C-2B4D-B0F6-1A311DBDB00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25AF7-7EB9-AE4A-80B2-686F7C6A3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E30DE-BA88-2049-ABFA-D0F5EE96B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3B1D-D803-8741-8C96-81FA4F996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96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419249-786B-FD42-AABD-02F3E418A7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775AA-EE0F-5244-8D7A-DB2954465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9E0A3-ED11-B346-BE05-D64F59DCC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1F16-CD1C-2B4D-B0F6-1A311DBDB00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C867E-B5BA-1044-894D-3F8FA1D5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2EFC4-F626-914B-B837-07C10F9A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3B1D-D803-8741-8C96-81FA4F996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80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903F-0D47-104F-9081-A3A107BE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A6931-BFD3-E74D-B2EF-C1AB697B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B2365-8674-464A-A828-B50E882E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1F16-CD1C-2B4D-B0F6-1A311DBDB00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0D240-C6E2-2F48-90F3-222890589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93D7C-7B0B-7D43-91D9-6E9CAE34C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3B1D-D803-8741-8C96-81FA4F996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82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D064-2354-F64D-A16D-D28FE454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922DC-1794-BF4C-A1E0-0C47A051B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CFC45-B83D-CC4D-8878-45F1DA62F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1F16-CD1C-2B4D-B0F6-1A311DBDB00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38664-B54A-B84F-A18A-0E1B442BA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98E88-FA85-F54E-BAE1-E8A1F0F4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3B1D-D803-8741-8C96-81FA4F996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80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B6145-CA7D-4444-B4AF-BA90C07D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83BB6-DFF5-9E45-94C9-916B28A064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04F31-4EA2-3A4F-86C0-B8FB83860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4D6E2-C7DB-7249-9878-DA6DBA15F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1F16-CD1C-2B4D-B0F6-1A311DBDB00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096C0-7EBE-FF4C-AFBE-D7880F45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72FA7-2E05-5F4F-8608-9FBC3E15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3B1D-D803-8741-8C96-81FA4F996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7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9D74-D068-654F-B0AB-59552271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B2449-DFA4-1C4D-9496-811A37A3B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87313-371A-714F-8FBE-F0540A23B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F5B318-4DE5-4545-8264-BAD5E7422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C9FDD6-96E9-234D-A6B1-310C9A99B7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BBDBB5-808C-F74B-90FE-32E53C302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1F16-CD1C-2B4D-B0F6-1A311DBDB00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47E9EE-420C-4A47-BF85-89339212D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5852A-C11E-5E4E-97E7-FDA26A00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3B1D-D803-8741-8C96-81FA4F996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8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0A3E6-3290-374F-8DDC-C67956632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59299-1D97-8B4F-B09B-A5291E7E4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1F16-CD1C-2B4D-B0F6-1A311DBDB00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CAFBB-E88E-524F-B487-75ED9E562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F658B-5C76-C340-B2A8-74095F62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3B1D-D803-8741-8C96-81FA4F996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2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15A6D7-F932-0C4D-A1AB-565ED56FF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1F16-CD1C-2B4D-B0F6-1A311DBDB00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2E6552-2D92-AF47-B840-C5785DB76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D88AE-7347-C547-874A-82A9C73F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3B1D-D803-8741-8C96-81FA4F996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06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4F357-C396-6E46-AE6E-97C55CFD0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BD9DE-7604-8C47-A8EF-C40EF98BB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811C6-8521-AD4D-9682-93430DD77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5B7DC-0557-B643-9B06-1BBEC4FA2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1F16-CD1C-2B4D-B0F6-1A311DBDB00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CF5D4-B502-D64A-81EA-E567EC61C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2DD45-434B-8141-A215-761C8A536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3B1D-D803-8741-8C96-81FA4F996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34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9CD-FB20-CD4A-97CD-8F9D46B1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D6475F-B75D-2440-B73B-C9ABFB0848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9EE1E-40A5-9B4E-AC3D-BCA93179C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82D69-DB7C-A747-8F33-9FB0D23C9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1F16-CD1C-2B4D-B0F6-1A311DBDB00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D18DD-8699-D842-A0DF-2BCEC25F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3CB37-900C-5340-A605-B1A8DA614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3B1D-D803-8741-8C96-81FA4F996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46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A14C01-C1A0-8844-B962-31E3385F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5A7A7-DB11-CE42-BF89-D7958C96D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54A1E-B6B1-DB46-AB9C-74CF0DE1D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11F16-CD1C-2B4D-B0F6-1A311DBDB00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AFB1-9C49-E14D-92DF-FC84C93162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47D75-C458-E744-8696-BE1877C44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3B1D-D803-8741-8C96-81FA4F996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79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01C3E-3E62-6947-AE9C-9A722398C7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analyses </a:t>
            </a:r>
            <a:br>
              <a:rPr lang="en-US" dirty="0"/>
            </a:br>
            <a:r>
              <a:rPr lang="en-US" dirty="0"/>
              <a:t>of the </a:t>
            </a:r>
            <a:br>
              <a:rPr lang="en-US" dirty="0"/>
            </a:br>
            <a:r>
              <a:rPr lang="en-US" dirty="0"/>
              <a:t>CIMA-Q </a:t>
            </a:r>
            <a:r>
              <a:rPr lang="en-US" i="1" dirty="0"/>
              <a:t>f</a:t>
            </a:r>
            <a:r>
              <a:rPr lang="en-US" dirty="0"/>
              <a:t>MRI memory task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29B915-5B47-6E45-B2E3-8ED3520434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Marie St-Laurent, PhD</a:t>
            </a:r>
          </a:p>
          <a:p>
            <a:r>
              <a:rPr lang="en-US" dirty="0"/>
              <a:t>September 20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35CF0-EF52-BE44-A574-AC5E349A0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30" y="4933507"/>
            <a:ext cx="1494865" cy="1494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BD5A37-F0D2-CB49-AD65-D76CD2CE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508" y="5227614"/>
            <a:ext cx="1342465" cy="1342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3D0DAB-4BCA-CE4D-8814-2D4F052B7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718" y="264926"/>
            <a:ext cx="1530724" cy="15307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9FDB70-AC35-DE49-B5C1-CECA27EC5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41" y="2541494"/>
            <a:ext cx="1221441" cy="1221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7D45A8-C429-104B-8B82-2E0BF9A5D8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1698" y="2431466"/>
            <a:ext cx="1692087" cy="16920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0011C9-ED08-C84B-9727-A46819840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6472" y="5133484"/>
            <a:ext cx="1530724" cy="15307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ADFD1C-D388-F34E-8DB0-66DBB72452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763" y="381217"/>
            <a:ext cx="1191419" cy="119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2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C2CC2-0C7E-BA4E-9F94-E291E376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 task performance per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0FE38-F82A-634C-A88C-CDD489033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238"/>
            <a:ext cx="10515600" cy="4351338"/>
          </a:xfrm>
        </p:spPr>
        <p:txBody>
          <a:bodyPr/>
          <a:lstStyle/>
          <a:p>
            <a:r>
              <a:rPr lang="en-US" dirty="0"/>
              <a:t>Note: </a:t>
            </a:r>
            <a:r>
              <a:rPr lang="en-US" dirty="0" err="1"/>
              <a:t>dprime</a:t>
            </a:r>
            <a:r>
              <a:rPr lang="en-US" dirty="0"/>
              <a:t> = infinity (perfect score) replaced by 5  for 3 participants)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F3819-69E7-5742-9D2C-334EA7B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67911"/>
            <a:ext cx="5245100" cy="349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39206-E879-A448-BDCD-304979ED7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1" y="2867911"/>
            <a:ext cx="5156200" cy="3467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20F23-8C30-4647-96D9-C103793B7F71}"/>
              </a:ext>
            </a:extLst>
          </p:cNvPr>
          <p:cNvSpPr txBox="1"/>
          <p:nvPr/>
        </p:nvSpPr>
        <p:spPr>
          <a:xfrm>
            <a:off x="1210235" y="2353236"/>
            <a:ext cx="46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Dprime</a:t>
            </a:r>
            <a:r>
              <a:rPr lang="en-US" dirty="0"/>
              <a:t>: </a:t>
            </a:r>
          </a:p>
          <a:p>
            <a:r>
              <a:rPr lang="en-US" dirty="0" err="1"/>
              <a:t>z_prob</a:t>
            </a:r>
            <a:r>
              <a:rPr lang="en-US" dirty="0"/>
              <a:t> (hits/old) – </a:t>
            </a:r>
            <a:r>
              <a:rPr lang="en-US" dirty="0" err="1"/>
              <a:t>z_prob</a:t>
            </a:r>
            <a:r>
              <a:rPr lang="en-US" dirty="0"/>
              <a:t> (false alarm/new)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C3F9DE-54E1-3841-88D0-A508B70E58EB}"/>
              </a:ext>
            </a:extLst>
          </p:cNvPr>
          <p:cNvSpPr txBox="1"/>
          <p:nvPr/>
        </p:nvSpPr>
        <p:spPr>
          <a:xfrm>
            <a:off x="6714564" y="2363642"/>
            <a:ext cx="46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Associative memory score : </a:t>
            </a:r>
          </a:p>
          <a:p>
            <a:r>
              <a:rPr lang="en-US" dirty="0"/>
              <a:t>Correct source / (wrong source + false alarm)</a:t>
            </a:r>
          </a:p>
        </p:txBody>
      </p:sp>
    </p:spTree>
    <p:extLst>
      <p:ext uri="{BB962C8B-B14F-4D97-AF65-F5344CB8AC3E}">
        <p14:creationId xmlns:p14="http://schemas.microsoft.com/office/powerpoint/2010/main" val="282735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2BE3-E750-8743-AE40-6B456D6C1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996"/>
            <a:ext cx="10515600" cy="1325563"/>
          </a:xfrm>
        </p:spPr>
        <p:txBody>
          <a:bodyPr/>
          <a:lstStyle/>
          <a:p>
            <a:r>
              <a:rPr lang="en-US" dirty="0" err="1"/>
              <a:t>Neuropsych</a:t>
            </a:r>
            <a:r>
              <a:rPr lang="en-US" dirty="0"/>
              <a:t> latent scores and fMRI task performance : </a:t>
            </a:r>
            <a:r>
              <a:rPr lang="en-US" dirty="0" err="1"/>
              <a:t>dprime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1E85CD-84D1-0D46-A789-23EC1A5E757E}"/>
              </a:ext>
            </a:extLst>
          </p:cNvPr>
          <p:cNvGrpSpPr/>
          <p:nvPr/>
        </p:nvGrpSpPr>
        <p:grpSpPr>
          <a:xfrm>
            <a:off x="6341784" y="1347694"/>
            <a:ext cx="5316818" cy="5239310"/>
            <a:chOff x="5837330" y="1105941"/>
            <a:chExt cx="5613400" cy="55372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3D6423-911C-E240-99E1-4874AC882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7330" y="1105941"/>
              <a:ext cx="5613400" cy="5537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8D4BFB-BB72-2948-B083-D310329CFFB1}"/>
                </a:ext>
              </a:extLst>
            </p:cNvPr>
            <p:cNvSpPr txBox="1"/>
            <p:nvPr/>
          </p:nvSpPr>
          <p:spPr>
            <a:xfrm>
              <a:off x="7315200" y="1690688"/>
              <a:ext cx="1425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r = 0.249*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217B16-D984-3040-B344-0692A2A92A0D}"/>
                </a:ext>
              </a:extLst>
            </p:cNvPr>
            <p:cNvSpPr txBox="1"/>
            <p:nvPr/>
          </p:nvSpPr>
          <p:spPr>
            <a:xfrm>
              <a:off x="9094695" y="2115960"/>
              <a:ext cx="1425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r = 0.159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E26AE7-66F3-AC4F-A795-42861BA31057}"/>
                </a:ext>
              </a:extLst>
            </p:cNvPr>
            <p:cNvSpPr txBox="1"/>
            <p:nvPr/>
          </p:nvSpPr>
          <p:spPr>
            <a:xfrm>
              <a:off x="7410636" y="4379550"/>
              <a:ext cx="1425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r = -0.081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75DB19-AB6B-5B45-8250-5B581730A581}"/>
                </a:ext>
              </a:extLst>
            </p:cNvPr>
            <p:cNvSpPr txBox="1"/>
            <p:nvPr/>
          </p:nvSpPr>
          <p:spPr>
            <a:xfrm>
              <a:off x="10025342" y="4379550"/>
              <a:ext cx="1425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r = -0.191</a:t>
              </a:r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E6198A3-B60F-0447-8F26-288FCBDA5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7815"/>
            <a:ext cx="4424083" cy="4351338"/>
          </a:xfrm>
        </p:spPr>
        <p:txBody>
          <a:bodyPr/>
          <a:lstStyle/>
          <a:p>
            <a:r>
              <a:rPr lang="en-US" dirty="0"/>
              <a:t>The memory metrics reflect memory capacity!</a:t>
            </a:r>
          </a:p>
          <a:p>
            <a:r>
              <a:rPr lang="en-US" dirty="0"/>
              <a:t>MCI subjects (yellow) are worse than SCD (green) or controls (purple)</a:t>
            </a:r>
          </a:p>
        </p:txBody>
      </p:sp>
    </p:spTree>
    <p:extLst>
      <p:ext uri="{BB962C8B-B14F-4D97-AF65-F5344CB8AC3E}">
        <p14:creationId xmlns:p14="http://schemas.microsoft.com/office/powerpoint/2010/main" val="1687296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08150-D600-0145-B8D0-4260C6FE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314"/>
            <a:ext cx="10515600" cy="1490569"/>
          </a:xfrm>
        </p:spPr>
        <p:txBody>
          <a:bodyPr>
            <a:normAutofit/>
          </a:bodyPr>
          <a:lstStyle/>
          <a:p>
            <a:r>
              <a:rPr lang="en-US" dirty="0" err="1"/>
              <a:t>Neuropsych</a:t>
            </a:r>
            <a:r>
              <a:rPr lang="en-US" dirty="0"/>
              <a:t> and fMRI task performance: associative memory score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137871-03C2-B345-B5E5-B512CD311564}"/>
              </a:ext>
            </a:extLst>
          </p:cNvPr>
          <p:cNvGrpSpPr/>
          <p:nvPr/>
        </p:nvGrpSpPr>
        <p:grpSpPr>
          <a:xfrm>
            <a:off x="6096000" y="1612900"/>
            <a:ext cx="5757341" cy="5245100"/>
            <a:chOff x="5659213" y="1230406"/>
            <a:chExt cx="5930900" cy="54737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B844799-60CC-CE46-966D-CA9511679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9213" y="1230406"/>
              <a:ext cx="5930900" cy="54737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94F65E-AFCE-144A-B25D-8577BB7F88DA}"/>
                </a:ext>
              </a:extLst>
            </p:cNvPr>
            <p:cNvSpPr txBox="1"/>
            <p:nvPr/>
          </p:nvSpPr>
          <p:spPr>
            <a:xfrm>
              <a:off x="10022541" y="1882962"/>
              <a:ext cx="1425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r = 0.151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707E3D-2E04-1845-BAAC-D900D0ABA9FC}"/>
                </a:ext>
              </a:extLst>
            </p:cNvPr>
            <p:cNvSpPr txBox="1"/>
            <p:nvPr/>
          </p:nvSpPr>
          <p:spPr>
            <a:xfrm>
              <a:off x="7199275" y="4599073"/>
              <a:ext cx="1425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r = -0.110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F7FBEC-C92D-4143-A652-3E5F9A28BFB3}"/>
                </a:ext>
              </a:extLst>
            </p:cNvPr>
            <p:cNvSpPr txBox="1"/>
            <p:nvPr/>
          </p:nvSpPr>
          <p:spPr>
            <a:xfrm>
              <a:off x="10022198" y="4599073"/>
              <a:ext cx="1425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r = -0.075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74A89E-5028-F74A-9B0B-648AAAAA2602}"/>
                </a:ext>
              </a:extLst>
            </p:cNvPr>
            <p:cNvSpPr txBox="1"/>
            <p:nvPr/>
          </p:nvSpPr>
          <p:spPr>
            <a:xfrm>
              <a:off x="7284440" y="1882962"/>
              <a:ext cx="1425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r = 0.396*</a:t>
              </a:r>
              <a:endParaRPr lang="en-US" dirty="0"/>
            </a:p>
          </p:txBody>
        </p: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B8B4618-31D9-8B44-A1A3-0CF3A24BA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7815"/>
            <a:ext cx="4424083" cy="4351338"/>
          </a:xfrm>
        </p:spPr>
        <p:txBody>
          <a:bodyPr/>
          <a:lstStyle/>
          <a:p>
            <a:r>
              <a:rPr lang="en-US" dirty="0"/>
              <a:t>The memory metrics reflect memory capacity!</a:t>
            </a:r>
          </a:p>
          <a:p>
            <a:r>
              <a:rPr lang="en-US" dirty="0"/>
              <a:t>MCI subjects (yellow) are worse than SCD (green) or controls (purple)</a:t>
            </a:r>
          </a:p>
        </p:txBody>
      </p:sp>
    </p:spTree>
    <p:extLst>
      <p:ext uri="{BB962C8B-B14F-4D97-AF65-F5344CB8AC3E}">
        <p14:creationId xmlns:p14="http://schemas.microsoft.com/office/powerpoint/2010/main" val="2761780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304A-B484-6849-8D78-EE2B5319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</a:t>
            </a:r>
            <a:r>
              <a:rPr lang="en-US" i="1" dirty="0"/>
              <a:t>f</a:t>
            </a:r>
            <a:r>
              <a:rPr lang="en-US" dirty="0"/>
              <a:t>MRI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E5BF4-0DD0-4A45-BB74-1B14A8A10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 Condition: </a:t>
            </a:r>
          </a:p>
          <a:p>
            <a:pPr lvl="1"/>
            <a:r>
              <a:rPr lang="en-US" dirty="0"/>
              <a:t>Image encoding vs Control task (grey rectangle)</a:t>
            </a:r>
          </a:p>
          <a:p>
            <a:r>
              <a:rPr lang="en-US" dirty="0"/>
              <a:t>“Hit” trials vs “Miss” trials</a:t>
            </a:r>
          </a:p>
          <a:p>
            <a:pPr lvl="1"/>
            <a:r>
              <a:rPr lang="en-US" dirty="0"/>
              <a:t>Images subsequently remembered vs forgotten post-scan</a:t>
            </a:r>
          </a:p>
          <a:p>
            <a:r>
              <a:rPr lang="en-US" dirty="0"/>
              <a:t>“Correct” vs “Incorrect” source (position) trials </a:t>
            </a:r>
          </a:p>
          <a:p>
            <a:pPr lvl="1"/>
            <a:r>
              <a:rPr lang="en-US" dirty="0"/>
              <a:t>Successfully recognized images (post-scan) positioned in the correct vs incorrect screen quadrant</a:t>
            </a:r>
          </a:p>
          <a:p>
            <a:r>
              <a:rPr lang="en-US" dirty="0"/>
              <a:t>“Correct source” vs “Miss” trials:</a:t>
            </a:r>
          </a:p>
          <a:p>
            <a:pPr lvl="1"/>
            <a:r>
              <a:rPr lang="en-US" dirty="0"/>
              <a:t>A stronger contrast between images remembered in context vs forgotten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A10C34-FE92-A944-82FD-92A5AFD50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270" y="439598"/>
            <a:ext cx="1891553" cy="189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73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B3E9-7981-204B-A2E8-AF1354B4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brain maps of beta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AC22-0445-2145-BD8A-4FACB2F75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Beta maps per trial:</a:t>
            </a:r>
          </a:p>
          <a:p>
            <a:pPr lvl="1"/>
            <a:r>
              <a:rPr lang="en-US" dirty="0"/>
              <a:t>For each subject, </a:t>
            </a:r>
            <a:r>
              <a:rPr lang="en-US" b="1" dirty="0"/>
              <a:t>one beta value per voxel, per trial.</a:t>
            </a:r>
            <a:endParaRPr lang="en-US" dirty="0"/>
          </a:p>
          <a:p>
            <a:pPr lvl="2"/>
            <a:r>
              <a:rPr lang="en-US" dirty="0"/>
              <a:t>A separate first-level model of the HDR is computed for each trial (</a:t>
            </a:r>
            <a:r>
              <a:rPr lang="en-US" dirty="0" err="1"/>
              <a:t>spm</a:t>
            </a:r>
            <a:r>
              <a:rPr lang="en-US" dirty="0"/>
              <a:t> model, </a:t>
            </a:r>
            <a:r>
              <a:rPr lang="en-US" dirty="0" err="1"/>
              <a:t>Nistats</a:t>
            </a:r>
            <a:r>
              <a:rPr lang="en-US" dirty="0"/>
              <a:t>). </a:t>
            </a:r>
          </a:p>
          <a:p>
            <a:pPr lvl="2"/>
            <a:r>
              <a:rPr lang="en-US" dirty="0"/>
              <a:t>The trial of interest is modelled as its own separate condition; other trials are split into two conditions of no interest (the image encoding and control tasks). </a:t>
            </a:r>
          </a:p>
          <a:p>
            <a:r>
              <a:rPr lang="en-US" dirty="0"/>
              <a:t>Network weights: MIST parcellation</a:t>
            </a:r>
          </a:p>
          <a:p>
            <a:pPr lvl="1"/>
            <a:r>
              <a:rPr lang="en-US" dirty="0"/>
              <a:t>For each trial:</a:t>
            </a:r>
          </a:p>
          <a:p>
            <a:pPr lvl="2"/>
            <a:r>
              <a:rPr lang="en-US" dirty="0"/>
              <a:t>beta values are averaged between voxels from the same ROI or network</a:t>
            </a:r>
          </a:p>
          <a:p>
            <a:pPr lvl="1"/>
            <a:r>
              <a:rPr lang="en-US" dirty="0"/>
              <a:t>Parcellations: 7, 20, 64, 325 and 444 networks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C1E89-2CB4-3D4A-A5E0-682742639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064" y="173878"/>
            <a:ext cx="1651747" cy="165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01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1C7D-A511-274F-A182-21E93E3C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Task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7A0D8-F177-E448-BCF1-26F1CDA72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i.e., “Is the participant seeing an object (encoding task), or just a grey square (control task)?”</a:t>
            </a:r>
          </a:p>
          <a:p>
            <a:endParaRPr lang="en-US" sz="900" dirty="0"/>
          </a:p>
          <a:p>
            <a:r>
              <a:rPr lang="en-US" dirty="0"/>
              <a:t>Between-subjects analysis: trials pooled across subjects</a:t>
            </a:r>
          </a:p>
          <a:p>
            <a:pPr lvl="1"/>
            <a:r>
              <a:rPr lang="en-US" dirty="0"/>
              <a:t>From 103 subjects with complete data, 94 passed preprocessing QC</a:t>
            </a:r>
          </a:p>
          <a:p>
            <a:pPr lvl="2"/>
            <a:r>
              <a:rPr lang="en-US" dirty="0"/>
              <a:t>21 Controls, 21 MCI, 49 SCD</a:t>
            </a:r>
          </a:p>
          <a:p>
            <a:pPr lvl="1"/>
            <a:r>
              <a:rPr lang="en-US" dirty="0"/>
              <a:t>Subjects split (60/40) into a training (n = 56) and a test (n = 38) set</a:t>
            </a:r>
          </a:p>
          <a:p>
            <a:pPr lvl="2"/>
            <a:r>
              <a:rPr lang="en-US" dirty="0"/>
              <a:t>Training set : </a:t>
            </a:r>
            <a:r>
              <a:rPr lang="en-CA" dirty="0"/>
              <a:t>6526 trials (4343 encoding, 2183 control task)</a:t>
            </a:r>
            <a:endParaRPr lang="en-US" dirty="0"/>
          </a:p>
          <a:p>
            <a:pPr lvl="2"/>
            <a:r>
              <a:rPr lang="en-US" dirty="0"/>
              <a:t>Test set : </a:t>
            </a:r>
            <a:r>
              <a:rPr lang="en-CA" dirty="0"/>
              <a:t>4420 trials (2941 encoding, 1479 control task)</a:t>
            </a:r>
            <a:endParaRPr lang="en-US" dirty="0"/>
          </a:p>
          <a:p>
            <a:pPr lvl="1"/>
            <a:r>
              <a:rPr lang="en-US" dirty="0"/>
              <a:t>Stratified proportion of MCI, SCD and Control participants across sets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F1B55-6A21-914B-842B-F337D9466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788" y="266699"/>
            <a:ext cx="1438835" cy="143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68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1F3D-EB02-C045-8D45-0A75A57A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Task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08125-08F7-AB42-9C2E-0437DE961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Within-subject analysis: model trained and tested on subsets of trials from the same person</a:t>
            </a:r>
          </a:p>
          <a:p>
            <a:pPr lvl="1"/>
            <a:r>
              <a:rPr lang="en-US" dirty="0"/>
              <a:t>78 encoding &amp; 39 control trials per subject</a:t>
            </a:r>
          </a:p>
          <a:p>
            <a:pPr lvl="1"/>
            <a:r>
              <a:rPr lang="en-US" dirty="0"/>
              <a:t>Trials split (60/40) into sets stratified per task condition</a:t>
            </a:r>
          </a:p>
          <a:p>
            <a:pPr lvl="2"/>
            <a:r>
              <a:rPr lang="en-US" dirty="0"/>
              <a:t>training set : 47 encoding &amp; 23 control trials</a:t>
            </a:r>
          </a:p>
          <a:p>
            <a:pPr lvl="2"/>
            <a:r>
              <a:rPr lang="en-US" dirty="0"/>
              <a:t>test set: 31 encoding &amp; 16 control trials</a:t>
            </a:r>
          </a:p>
          <a:p>
            <a:pPr lvl="1"/>
            <a:r>
              <a:rPr lang="en-US" dirty="0"/>
              <a:t>Classification scores averaged across the 94 subjects who passed QC</a:t>
            </a:r>
          </a:p>
          <a:p>
            <a:endParaRPr lang="en-US" sz="900" dirty="0"/>
          </a:p>
          <a:p>
            <a:r>
              <a:rPr lang="en-US" dirty="0"/>
              <a:t>Model: support vector classifier (</a:t>
            </a:r>
            <a:r>
              <a:rPr lang="en-US" dirty="0" err="1"/>
              <a:t>LinearSVC</a:t>
            </a:r>
            <a:r>
              <a:rPr lang="en-US" dirty="0"/>
              <a:t> in </a:t>
            </a:r>
            <a:r>
              <a:rPr lang="en-US" dirty="0" err="1"/>
              <a:t>Nilearn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Balanced class weights (to compensate for unmatched number of events per category)</a:t>
            </a:r>
          </a:p>
          <a:p>
            <a:pPr lvl="1"/>
            <a:r>
              <a:rPr lang="en-US" dirty="0"/>
              <a:t>10-fold cross-validation on training set</a:t>
            </a:r>
          </a:p>
          <a:p>
            <a:pPr lvl="1"/>
            <a:r>
              <a:rPr lang="en-US" dirty="0"/>
              <a:t>Max iteration increased to 10,000 (10x default), but failed to converge for between-subject analysis…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B9045-47ED-454A-8908-69CAFC2FE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0265" y="212587"/>
            <a:ext cx="1557618" cy="155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96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B9C4-0917-D04E-A14C-75B62DCF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Task Conditions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61839B-ABF1-0F4C-910B-FE6A69883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5793" y="175138"/>
            <a:ext cx="1705535" cy="170553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5E77A6-C2DD-E341-B095-7E11EF830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0" y="1820485"/>
            <a:ext cx="5477039" cy="4112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4FCEB9-1217-6542-AA73-D5AF0E104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307" y="1894120"/>
            <a:ext cx="5487069" cy="405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92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2A34-D645-7340-A105-6D6C234BC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Task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E3940-2487-C440-933D-182EF823C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900" y="1573306"/>
            <a:ext cx="3898900" cy="4351338"/>
          </a:xfrm>
        </p:spPr>
        <p:txBody>
          <a:bodyPr/>
          <a:lstStyle/>
          <a:p>
            <a:r>
              <a:rPr lang="en-US" dirty="0"/>
              <a:t>Between-subject classification:      Feature coefficients (20-network parcel.)</a:t>
            </a:r>
          </a:p>
          <a:p>
            <a:r>
              <a:rPr lang="en-US" dirty="0"/>
              <a:t>Bottom line: I found the visual cortex!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EFFA60-E69E-D549-BBE1-B6A8C1B42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44" y="1573306"/>
            <a:ext cx="6616700" cy="50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F427A9-F5D5-9646-B6E2-B38578438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309" y="4666316"/>
            <a:ext cx="1651373" cy="165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87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1C7D-A511-274F-A182-21E93E3C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Hit vs. Miss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7A0D8-F177-E448-BCF1-26F1CDA72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i.e., “Was the image recognized as ‘old’ during the post-scan test (hit), or mistaken for a ‘new’ unseen image (miss)?”</a:t>
            </a:r>
          </a:p>
          <a:p>
            <a:endParaRPr lang="en-US" sz="900" dirty="0"/>
          </a:p>
          <a:p>
            <a:r>
              <a:rPr lang="en-US" dirty="0"/>
              <a:t>Between-subjects analysis: trials pooled across subjects</a:t>
            </a:r>
          </a:p>
          <a:p>
            <a:pPr lvl="1"/>
            <a:r>
              <a:rPr lang="en-US" dirty="0"/>
              <a:t>42 participants from 94 who passed QC: </a:t>
            </a:r>
          </a:p>
          <a:p>
            <a:pPr lvl="2"/>
            <a:r>
              <a:rPr lang="en-US" dirty="0"/>
              <a:t>at least 15 hit and 15 miss trials</a:t>
            </a:r>
          </a:p>
          <a:p>
            <a:pPr lvl="2"/>
            <a:r>
              <a:rPr lang="en-US" dirty="0"/>
              <a:t>10 Controls, 11 MCI, 21 SCD (stratified per set)</a:t>
            </a:r>
          </a:p>
          <a:p>
            <a:pPr lvl="1"/>
            <a:r>
              <a:rPr lang="en-US" dirty="0"/>
              <a:t>Subjects split (60/40) into a training (n = 25) and a test (n = 17) set</a:t>
            </a:r>
          </a:p>
          <a:p>
            <a:pPr lvl="2"/>
            <a:r>
              <a:rPr lang="en-US" dirty="0"/>
              <a:t>Training set : </a:t>
            </a:r>
            <a:r>
              <a:rPr lang="en-CA" dirty="0"/>
              <a:t>1928 trials (1266 hit, 662 miss) </a:t>
            </a:r>
          </a:p>
          <a:p>
            <a:pPr lvl="2"/>
            <a:r>
              <a:rPr lang="en-US" dirty="0"/>
              <a:t>Test set : </a:t>
            </a:r>
            <a:r>
              <a:rPr lang="en-CA" dirty="0"/>
              <a:t>1319 trials (850 hit, 469 miss)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116BB8-0903-754D-AC14-FA8749C3B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132" y="5167312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5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4557D-0E08-ED48-A829-E715A02C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CIMA-Q: demographic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8AB4A-8263-B549-9B51-F42ED51F1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620000" cy="4351338"/>
          </a:xfrm>
        </p:spPr>
        <p:txBody>
          <a:bodyPr>
            <a:normAutofit/>
          </a:bodyPr>
          <a:lstStyle/>
          <a:p>
            <a:r>
              <a:rPr lang="en-US" dirty="0"/>
              <a:t>Cohort (march 2019 release), n = 94</a:t>
            </a:r>
          </a:p>
          <a:p>
            <a:pPr lvl="1"/>
            <a:endParaRPr lang="en-US" sz="600" dirty="0"/>
          </a:p>
          <a:p>
            <a:pPr lvl="1"/>
            <a:r>
              <a:rPr lang="en-US" dirty="0"/>
              <a:t>From 103 with all data available (</a:t>
            </a:r>
            <a:r>
              <a:rPr lang="en-US" dirty="0" err="1"/>
              <a:t>dicom</a:t>
            </a:r>
            <a:r>
              <a:rPr lang="en-US" dirty="0"/>
              <a:t> and </a:t>
            </a:r>
            <a:r>
              <a:rPr lang="en-US" dirty="0" err="1"/>
              <a:t>eprime</a:t>
            </a:r>
            <a:r>
              <a:rPr lang="en-US" dirty="0"/>
              <a:t>), 94 passed the preprocessing QC</a:t>
            </a:r>
          </a:p>
          <a:p>
            <a:pPr lvl="1"/>
            <a:endParaRPr lang="en-US" sz="800" dirty="0"/>
          </a:p>
          <a:p>
            <a:pPr lvl="1"/>
            <a:r>
              <a:rPr lang="en-US" dirty="0"/>
              <a:t>Per diagnosis group:</a:t>
            </a:r>
          </a:p>
          <a:p>
            <a:pPr lvl="2"/>
            <a:r>
              <a:rPr lang="en-US" dirty="0"/>
              <a:t>24 Cognitively normal</a:t>
            </a:r>
          </a:p>
          <a:p>
            <a:pPr lvl="2"/>
            <a:r>
              <a:rPr lang="en-US" dirty="0"/>
              <a:t>49 Subjective Cognitive Decline (SCD)</a:t>
            </a:r>
          </a:p>
          <a:p>
            <a:pPr lvl="2"/>
            <a:r>
              <a:rPr lang="en-US" dirty="0"/>
              <a:t>21 Mild Cognitive Impairment (MCI)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28960-C8F4-4745-B815-EEFD0CA81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501" y="4370100"/>
            <a:ext cx="2374900" cy="237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213AA2-754F-C24D-A979-A9C77EEA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34" y="4924857"/>
            <a:ext cx="1692088" cy="16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12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1F3D-EB02-C045-8D45-0A75A57A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Hit vs. Miss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08125-08F7-AB42-9C2E-0437DE961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Within-subject: model trained and tested on subset of trials from the same subject</a:t>
            </a:r>
          </a:p>
          <a:p>
            <a:pPr lvl="1"/>
            <a:r>
              <a:rPr lang="en-US" dirty="0"/>
              <a:t>29-63 hit trials &amp; 15-49 missed trials per subject</a:t>
            </a:r>
          </a:p>
          <a:p>
            <a:pPr lvl="1"/>
            <a:r>
              <a:rPr lang="en-US" dirty="0"/>
              <a:t>Trials split (60/40) into sets stratified per task condition</a:t>
            </a:r>
          </a:p>
          <a:p>
            <a:pPr lvl="1"/>
            <a:r>
              <a:rPr lang="en-US" dirty="0"/>
              <a:t>Scores averaged across the 42 subjects with enough hit/miss trials</a:t>
            </a:r>
          </a:p>
          <a:p>
            <a:endParaRPr lang="en-US" sz="900" dirty="0"/>
          </a:p>
          <a:p>
            <a:r>
              <a:rPr lang="en-US" dirty="0"/>
              <a:t>Model: support vector classifier (</a:t>
            </a:r>
            <a:r>
              <a:rPr lang="en-US" dirty="0" err="1"/>
              <a:t>LinearSVC</a:t>
            </a:r>
            <a:r>
              <a:rPr lang="en-US" dirty="0"/>
              <a:t> in </a:t>
            </a:r>
            <a:r>
              <a:rPr lang="en-US" dirty="0" err="1"/>
              <a:t>Nilearn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Balanced class weights (to compensate for unmatched number of events per category)</a:t>
            </a:r>
          </a:p>
          <a:p>
            <a:pPr lvl="1"/>
            <a:r>
              <a:rPr lang="en-US" dirty="0"/>
              <a:t>Cross-validation on training set: 10-fold (between-sub) and 7-fold (within-sub)</a:t>
            </a:r>
          </a:p>
          <a:p>
            <a:pPr lvl="1"/>
            <a:r>
              <a:rPr lang="en-US" dirty="0"/>
              <a:t>Failed to converge for between-subject analysis…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C4517-C14D-5843-AAF2-07D4ED90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710" y="230188"/>
            <a:ext cx="1320053" cy="13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65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3BF03-B96F-1A4B-AA61-34D5872E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Hit vs. Miss trials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7CEF1-F249-B24D-87A2-FB4414237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76" y="1753532"/>
            <a:ext cx="5930401" cy="4238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F18D6-9A03-DC46-8C32-FC3C24E62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659" y="1857941"/>
            <a:ext cx="5857315" cy="4134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348AE-B64A-564F-AA48-38EFAAD55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7159" y="241316"/>
            <a:ext cx="1248336" cy="124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59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1C7D-A511-274F-A182-21E93E3C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Correct vs. Incorrect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7A0D8-F177-E448-BCF1-26F1CDA72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i.e., “Was the image recognized as ‘old’ positioned in the correct quadrant (source) during the post-scan test?”</a:t>
            </a:r>
          </a:p>
          <a:p>
            <a:endParaRPr lang="en-US" sz="900" dirty="0"/>
          </a:p>
          <a:p>
            <a:r>
              <a:rPr lang="en-US" dirty="0"/>
              <a:t>Between-subjects analysis: trials pooled across subjects</a:t>
            </a:r>
          </a:p>
          <a:p>
            <a:pPr lvl="1"/>
            <a:r>
              <a:rPr lang="en-US" dirty="0"/>
              <a:t>49 participants from 94 who passed QC: </a:t>
            </a:r>
          </a:p>
          <a:p>
            <a:pPr lvl="2"/>
            <a:r>
              <a:rPr lang="en-US" dirty="0"/>
              <a:t>at least 15 correct and 15 incorrect source trials</a:t>
            </a:r>
          </a:p>
          <a:p>
            <a:pPr lvl="2"/>
            <a:r>
              <a:rPr lang="en-US" dirty="0"/>
              <a:t>10 Controls, 26 SCD, 13 MCI (stratified per set)</a:t>
            </a:r>
          </a:p>
          <a:p>
            <a:pPr lvl="1"/>
            <a:r>
              <a:rPr lang="en-US" dirty="0"/>
              <a:t>Subjects split (60/40) into a training (n = 29) and a test (n = 20) set</a:t>
            </a:r>
          </a:p>
          <a:p>
            <a:pPr lvl="2"/>
            <a:r>
              <a:rPr lang="en-US" dirty="0"/>
              <a:t>Training set : </a:t>
            </a:r>
            <a:r>
              <a:rPr lang="en-CA" dirty="0"/>
              <a:t>1889 trials (1136 correct source, 753 wrong source) </a:t>
            </a:r>
          </a:p>
          <a:p>
            <a:pPr lvl="2"/>
            <a:r>
              <a:rPr lang="en-US" dirty="0"/>
              <a:t>Test set : </a:t>
            </a:r>
            <a:r>
              <a:rPr lang="en-CA" dirty="0"/>
              <a:t>1149 trials (722 correct source, 427 wrong source)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488CF0-1855-C047-8336-42A73D23E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136" y="5053853"/>
            <a:ext cx="16383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07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1F3D-EB02-C045-8D45-0A75A57A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Correct vs. Incorrect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08125-08F7-AB42-9C2E-0437DE961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Within-subject: model trained and tested on subset of trials from the same subject</a:t>
            </a:r>
          </a:p>
          <a:p>
            <a:pPr lvl="1"/>
            <a:r>
              <a:rPr lang="en-US" dirty="0"/>
              <a:t>15-61 correct source trials &amp; 15-44 wrong source trials per subject</a:t>
            </a:r>
          </a:p>
          <a:p>
            <a:pPr lvl="1"/>
            <a:r>
              <a:rPr lang="en-US" dirty="0"/>
              <a:t>Trials split (60/40) into sets stratified per task condition</a:t>
            </a:r>
          </a:p>
          <a:p>
            <a:pPr lvl="1"/>
            <a:r>
              <a:rPr lang="en-US" dirty="0"/>
              <a:t>Scores averaged across the 49 subjects with enough trials</a:t>
            </a:r>
          </a:p>
          <a:p>
            <a:endParaRPr lang="en-US" sz="900" dirty="0"/>
          </a:p>
          <a:p>
            <a:r>
              <a:rPr lang="en-US" dirty="0"/>
              <a:t>Model: support vector classifier (</a:t>
            </a:r>
            <a:r>
              <a:rPr lang="en-US" dirty="0" err="1"/>
              <a:t>LinearSVC</a:t>
            </a:r>
            <a:r>
              <a:rPr lang="en-US" dirty="0"/>
              <a:t> in </a:t>
            </a:r>
            <a:r>
              <a:rPr lang="en-US" dirty="0" err="1"/>
              <a:t>Nilearn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Balanced class weights (to compensate for unmatched number of events per category)</a:t>
            </a:r>
          </a:p>
          <a:p>
            <a:pPr lvl="1"/>
            <a:r>
              <a:rPr lang="en-US" dirty="0"/>
              <a:t>Cross-validation on training set: 10-fold (between-sub) and 7-fold (within-sub)</a:t>
            </a:r>
          </a:p>
          <a:p>
            <a:pPr lvl="1"/>
            <a:r>
              <a:rPr lang="en-US" dirty="0"/>
              <a:t>Failed to converge for between-subject analysis…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D81F1-86C9-484D-8B9B-4EB6B2303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076" y="469247"/>
            <a:ext cx="1221441" cy="12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83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B70DF-82AB-EC4C-AB3B-18C2F664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Correct vs. Incorrect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E703C-E7EF-C44D-9B43-76348E9DC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73" y="1847857"/>
            <a:ext cx="5889266" cy="4411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B12D0A-5741-0B4C-B742-146E6A7F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9789"/>
            <a:ext cx="5899897" cy="426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86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1C7D-A511-274F-A182-21E93E3C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Correct Source vs. Miss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7A0D8-F177-E448-BCF1-26F1CDA72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i.e., “Was the image recognized as ‘old’ AND positioned in the correct quadrant (source), or was it mistaken for a new image during the post-scan test?”</a:t>
            </a:r>
          </a:p>
          <a:p>
            <a:endParaRPr lang="en-US" sz="900" dirty="0"/>
          </a:p>
          <a:p>
            <a:r>
              <a:rPr lang="en-US" dirty="0"/>
              <a:t>Between-subjects analysis: trials pooled across subjects</a:t>
            </a:r>
          </a:p>
          <a:p>
            <a:pPr lvl="1"/>
            <a:r>
              <a:rPr lang="en-US" dirty="0"/>
              <a:t>38 participants from 94 who passed QC: </a:t>
            </a:r>
          </a:p>
          <a:p>
            <a:pPr lvl="2"/>
            <a:r>
              <a:rPr lang="en-US" dirty="0"/>
              <a:t>at least 15 correct source and 15 miss trials</a:t>
            </a:r>
          </a:p>
          <a:p>
            <a:pPr lvl="2"/>
            <a:r>
              <a:rPr lang="en-US" dirty="0"/>
              <a:t>9 Controls, 19 SCD, 10 MCI (stratified per set)</a:t>
            </a:r>
          </a:p>
          <a:p>
            <a:pPr lvl="1"/>
            <a:r>
              <a:rPr lang="en-US" dirty="0"/>
              <a:t>Subjects split (60/40) into a training (n = 22) and a test (n = 16) set</a:t>
            </a:r>
          </a:p>
          <a:p>
            <a:pPr lvl="2"/>
            <a:r>
              <a:rPr lang="en-US" dirty="0"/>
              <a:t>Training set : </a:t>
            </a:r>
            <a:r>
              <a:rPr lang="en-CA" dirty="0"/>
              <a:t>1270 trials (703 correct source, 567 miss)</a:t>
            </a:r>
          </a:p>
          <a:p>
            <a:pPr lvl="2"/>
            <a:r>
              <a:rPr lang="en-US" dirty="0"/>
              <a:t>Test set : </a:t>
            </a:r>
            <a:r>
              <a:rPr lang="en-CA" dirty="0"/>
              <a:t>980 trials (570 correct source, 410 miss)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17E86-D621-554C-8D39-4EA6B8786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643" y="5067299"/>
            <a:ext cx="1579821" cy="157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88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1F3D-EB02-C045-8D45-0A75A57A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Correct Source vs. Miss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08125-08F7-AB42-9C2E-0437DE961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Within-subject: model trained and tested on subset of trials from the same subject</a:t>
            </a:r>
          </a:p>
          <a:p>
            <a:pPr lvl="1"/>
            <a:r>
              <a:rPr lang="en-US" dirty="0"/>
              <a:t>15-56 correct source trials &amp; 15-44 miss trials per subject</a:t>
            </a:r>
          </a:p>
          <a:p>
            <a:pPr lvl="1"/>
            <a:r>
              <a:rPr lang="en-US" dirty="0"/>
              <a:t>Trials split (60/40) into sets stratified per task condition</a:t>
            </a:r>
          </a:p>
          <a:p>
            <a:pPr lvl="1"/>
            <a:r>
              <a:rPr lang="en-US" dirty="0"/>
              <a:t>Scores averaged across the 38 subjects with enough trials</a:t>
            </a:r>
          </a:p>
          <a:p>
            <a:endParaRPr lang="en-US" sz="900" dirty="0"/>
          </a:p>
          <a:p>
            <a:r>
              <a:rPr lang="en-US" dirty="0"/>
              <a:t>Model: support vector classifier (</a:t>
            </a:r>
            <a:r>
              <a:rPr lang="en-US" dirty="0" err="1"/>
              <a:t>LinearSVC</a:t>
            </a:r>
            <a:r>
              <a:rPr lang="en-US" dirty="0"/>
              <a:t> in </a:t>
            </a:r>
            <a:r>
              <a:rPr lang="en-US" dirty="0" err="1"/>
              <a:t>Nilearn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Balanced class weights (to compensate for unmatched number of events per category)</a:t>
            </a:r>
          </a:p>
          <a:p>
            <a:pPr lvl="1"/>
            <a:r>
              <a:rPr lang="en-US" dirty="0"/>
              <a:t>Cross-validation on training set: 10-fold (between-sub) and 7-fold (within-sub)</a:t>
            </a:r>
          </a:p>
          <a:p>
            <a:pPr lvl="1"/>
            <a:r>
              <a:rPr lang="en-US" dirty="0"/>
              <a:t>Failed to converge for between-subject analysis…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63057-AC83-D848-97E7-17B8B9A96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873" y="2628457"/>
            <a:ext cx="1601086" cy="160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21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C88D-1619-4F40-A673-8201C2FCF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Correct Source vs. Miss trials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7D135-FEC3-F24A-96B1-EF7243F7D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3" y="1619264"/>
            <a:ext cx="5835205" cy="4279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FE0D25-1455-604E-996D-CC1A770A2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127" y="1690688"/>
            <a:ext cx="5824766" cy="419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27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0D95-615F-A843-A3E7-A3483EF5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influencing within-subject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BB549-769E-004F-86AF-83E5B0D0F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Motion</a:t>
            </a:r>
          </a:p>
          <a:p>
            <a:pPr lvl="1"/>
            <a:r>
              <a:rPr lang="en-US" dirty="0"/>
              <a:t>Number of “scrubbed” frames</a:t>
            </a:r>
          </a:p>
          <a:p>
            <a:pPr lvl="1"/>
            <a:r>
              <a:rPr lang="en-US" dirty="0"/>
              <a:t>Mean frame displacement</a:t>
            </a:r>
          </a:p>
          <a:p>
            <a:r>
              <a:rPr lang="en-US" dirty="0"/>
              <a:t>Task performance</a:t>
            </a:r>
          </a:p>
          <a:p>
            <a:pPr lvl="1"/>
            <a:r>
              <a:rPr lang="en-US" dirty="0" err="1"/>
              <a:t>Dprime</a:t>
            </a:r>
            <a:r>
              <a:rPr lang="en-US" dirty="0"/>
              <a:t> : </a:t>
            </a:r>
            <a:r>
              <a:rPr lang="en-US" dirty="0" err="1"/>
              <a:t>z_prob</a:t>
            </a:r>
            <a:r>
              <a:rPr lang="en-US" dirty="0"/>
              <a:t> (hits/old) – </a:t>
            </a:r>
            <a:r>
              <a:rPr lang="en-US" dirty="0" err="1"/>
              <a:t>z_prob</a:t>
            </a:r>
            <a:r>
              <a:rPr lang="en-US" dirty="0"/>
              <a:t> (false alarm/new)</a:t>
            </a:r>
          </a:p>
          <a:p>
            <a:pPr lvl="1"/>
            <a:r>
              <a:rPr lang="en-US" dirty="0" err="1"/>
              <a:t>Asso</a:t>
            </a:r>
            <a:r>
              <a:rPr lang="en-US" dirty="0"/>
              <a:t> memo score : Correct source / (wrong source + false alarm) </a:t>
            </a:r>
          </a:p>
          <a:p>
            <a:r>
              <a:rPr lang="en-US" dirty="0"/>
              <a:t>Imbalance between trials per categories</a:t>
            </a:r>
          </a:p>
          <a:p>
            <a:pPr lvl="1"/>
            <a:r>
              <a:rPr lang="en-US" dirty="0" err="1"/>
              <a:t>Asb</a:t>
            </a:r>
            <a:r>
              <a:rPr lang="en-US" dirty="0"/>
              <a:t> (Hit – Miss)</a:t>
            </a:r>
          </a:p>
          <a:p>
            <a:pPr lvl="1"/>
            <a:r>
              <a:rPr lang="en-US" dirty="0"/>
              <a:t>Abs (Correct – Wrong)</a:t>
            </a:r>
          </a:p>
          <a:p>
            <a:pPr lvl="1"/>
            <a:r>
              <a:rPr lang="en-US" dirty="0"/>
              <a:t>Abs (Correct – Miss)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18E94-0C66-CC4B-BBA5-E57ACC2BA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752" y="681037"/>
            <a:ext cx="1792472" cy="1792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9AF14-123C-7446-90C7-2E145703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319" y="5146970"/>
            <a:ext cx="1345905" cy="13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45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1F69-3131-AC4E-B5F6-6553A6B7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973"/>
            <a:ext cx="10515600" cy="1325563"/>
          </a:xfrm>
        </p:spPr>
        <p:txBody>
          <a:bodyPr/>
          <a:lstStyle/>
          <a:p>
            <a:r>
              <a:rPr lang="en-US" dirty="0"/>
              <a:t>Task Condition: Motion (scrubbed frames)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E835C5-ED33-1041-9A3B-C583CC860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883" y="1126379"/>
            <a:ext cx="6735882" cy="52584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4F25A9-A3CC-3B44-A132-84CF0488BCE3}"/>
              </a:ext>
            </a:extLst>
          </p:cNvPr>
          <p:cNvSpPr txBox="1"/>
          <p:nvPr/>
        </p:nvSpPr>
        <p:spPr>
          <a:xfrm>
            <a:off x="2675965" y="1761565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- .036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1D495-50F9-2F4D-B11C-D9DF64978B41}"/>
              </a:ext>
            </a:extLst>
          </p:cNvPr>
          <p:cNvSpPr txBox="1"/>
          <p:nvPr/>
        </p:nvSpPr>
        <p:spPr>
          <a:xfrm>
            <a:off x="4845424" y="1761565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- .191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637C9-7973-E349-8B24-CC6B3AB5DAEB}"/>
              </a:ext>
            </a:extLst>
          </p:cNvPr>
          <p:cNvSpPr txBox="1"/>
          <p:nvPr/>
        </p:nvSpPr>
        <p:spPr>
          <a:xfrm>
            <a:off x="7117977" y="1761565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- .306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2827A-A5D9-404E-BD90-C21E0E174A89}"/>
              </a:ext>
            </a:extLst>
          </p:cNvPr>
          <p:cNvSpPr txBox="1"/>
          <p:nvPr/>
        </p:nvSpPr>
        <p:spPr>
          <a:xfrm>
            <a:off x="2675965" y="5705184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- .276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A8A302-7748-F14B-A3E9-5C496C04ECFF}"/>
              </a:ext>
            </a:extLst>
          </p:cNvPr>
          <p:cNvSpPr txBox="1"/>
          <p:nvPr/>
        </p:nvSpPr>
        <p:spPr>
          <a:xfrm>
            <a:off x="4845424" y="5705184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- .122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C3579-8733-B745-A072-3379DFBE61D1}"/>
              </a:ext>
            </a:extLst>
          </p:cNvPr>
          <p:cNvSpPr txBox="1"/>
          <p:nvPr/>
        </p:nvSpPr>
        <p:spPr>
          <a:xfrm>
            <a:off x="7211507" y="5689922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- .202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B3E881-B88D-D941-BED4-D57CD3398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117" y="4656198"/>
            <a:ext cx="1728677" cy="172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11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D3FC-C088-BA46-817A-FA8088B8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Descriptives</a:t>
            </a:r>
            <a:r>
              <a:rPr lang="en-US" dirty="0"/>
              <a:t>: PCA on </a:t>
            </a:r>
            <a:r>
              <a:rPr lang="en-US" dirty="0" err="1"/>
              <a:t>neuropsych</a:t>
            </a:r>
            <a:r>
              <a:rPr lang="en-US" dirty="0"/>
              <a:t> scores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5F782BE2-57D8-E240-B5CA-98C8DFEE8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from 103 participants (including those who failed QC)</a:t>
            </a:r>
          </a:p>
          <a:p>
            <a:r>
              <a:rPr lang="en-US" dirty="0"/>
              <a:t>35 test scores from battery of </a:t>
            </a:r>
            <a:r>
              <a:rPr lang="en-US" dirty="0" err="1"/>
              <a:t>neuropsych</a:t>
            </a:r>
            <a:r>
              <a:rPr lang="en-US" dirty="0"/>
              <a:t> test</a:t>
            </a:r>
          </a:p>
          <a:p>
            <a:r>
              <a:rPr lang="en-US" dirty="0"/>
              <a:t>Scores normalized (z-scores), missing values replaced by mean</a:t>
            </a:r>
          </a:p>
          <a:p>
            <a:r>
              <a:rPr lang="en-US" dirty="0"/>
              <a:t>PCA with varimax rotation</a:t>
            </a:r>
          </a:p>
          <a:p>
            <a:pPr lvl="1"/>
            <a:r>
              <a:rPr lang="en-US" dirty="0"/>
              <a:t>12 Factors with eigenvalues &gt; 1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E76289-6DF9-CB47-89F2-E3F997EB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532" y="5139135"/>
            <a:ext cx="1353740" cy="13537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FA0CB8-BF01-BB41-A686-1556AE56E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8" y="4872866"/>
            <a:ext cx="1796069" cy="17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47AB292-167C-754D-881B-C03C5BC20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828" y="1075036"/>
            <a:ext cx="7014989" cy="54198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E1F69-3131-AC4E-B5F6-6553A6B7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973"/>
            <a:ext cx="10515600" cy="1325563"/>
          </a:xfrm>
        </p:spPr>
        <p:txBody>
          <a:bodyPr/>
          <a:lstStyle/>
          <a:p>
            <a:r>
              <a:rPr lang="en-US" dirty="0"/>
              <a:t>Task Condition: Motion (mean frame </a:t>
            </a:r>
            <a:r>
              <a:rPr lang="en-US" dirty="0" err="1"/>
              <a:t>displ</a:t>
            </a:r>
            <a:r>
              <a:rPr lang="en-US" dirty="0"/>
              <a:t>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F25A9-A3CC-3B44-A132-84CF0488BCE3}"/>
              </a:ext>
            </a:extLst>
          </p:cNvPr>
          <p:cNvSpPr txBox="1"/>
          <p:nvPr/>
        </p:nvSpPr>
        <p:spPr>
          <a:xfrm>
            <a:off x="2675965" y="1761565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- .065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1D495-50F9-2F4D-B11C-D9DF64978B41}"/>
              </a:ext>
            </a:extLst>
          </p:cNvPr>
          <p:cNvSpPr txBox="1"/>
          <p:nvPr/>
        </p:nvSpPr>
        <p:spPr>
          <a:xfrm>
            <a:off x="4845424" y="1761565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- .205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637C9-7973-E349-8B24-CC6B3AB5DAEB}"/>
              </a:ext>
            </a:extLst>
          </p:cNvPr>
          <p:cNvSpPr txBox="1"/>
          <p:nvPr/>
        </p:nvSpPr>
        <p:spPr>
          <a:xfrm>
            <a:off x="7117977" y="1761565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- . </a:t>
            </a:r>
            <a:r>
              <a:rPr lang="en-CA" dirty="0"/>
              <a:t>322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2827A-A5D9-404E-BD90-C21E0E174A89}"/>
              </a:ext>
            </a:extLst>
          </p:cNvPr>
          <p:cNvSpPr txBox="1"/>
          <p:nvPr/>
        </p:nvSpPr>
        <p:spPr>
          <a:xfrm>
            <a:off x="2675965" y="5705184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- .298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A8A302-7748-F14B-A3E9-5C496C04ECFF}"/>
              </a:ext>
            </a:extLst>
          </p:cNvPr>
          <p:cNvSpPr txBox="1"/>
          <p:nvPr/>
        </p:nvSpPr>
        <p:spPr>
          <a:xfrm>
            <a:off x="4845424" y="5705184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- .130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C3579-8733-B745-A072-3379DFBE61D1}"/>
              </a:ext>
            </a:extLst>
          </p:cNvPr>
          <p:cNvSpPr txBox="1"/>
          <p:nvPr/>
        </p:nvSpPr>
        <p:spPr>
          <a:xfrm>
            <a:off x="7211507" y="5689922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- .171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CEFC3-D29F-884E-81E0-F211D3612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474" y="5064634"/>
            <a:ext cx="1250575" cy="125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9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CC45-44A0-5F4C-B965-93BBE8BDA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Although not as consistent for other analyses  (e.g., correct vs incorrect source classification)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0651A-B620-2645-B1AE-3DB034360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281" y="1619109"/>
            <a:ext cx="6455235" cy="5088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AD782B-8EDA-A84E-9AF6-AFFE4E079919}"/>
              </a:ext>
            </a:extLst>
          </p:cNvPr>
          <p:cNvSpPr txBox="1"/>
          <p:nvPr/>
        </p:nvSpPr>
        <p:spPr>
          <a:xfrm>
            <a:off x="2689412" y="2191869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- .</a:t>
            </a:r>
            <a:r>
              <a:rPr lang="en-CA" dirty="0"/>
              <a:t> 248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66314-D92B-C543-9DCC-EC1851CB40D8}"/>
              </a:ext>
            </a:extLst>
          </p:cNvPr>
          <p:cNvSpPr txBox="1"/>
          <p:nvPr/>
        </p:nvSpPr>
        <p:spPr>
          <a:xfrm>
            <a:off x="4858871" y="2191869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- .</a:t>
            </a:r>
            <a:r>
              <a:rPr lang="en-CA" dirty="0"/>
              <a:t> 159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AAD885-E526-344B-BCB1-6772379B9214}"/>
              </a:ext>
            </a:extLst>
          </p:cNvPr>
          <p:cNvSpPr txBox="1"/>
          <p:nvPr/>
        </p:nvSpPr>
        <p:spPr>
          <a:xfrm>
            <a:off x="7131424" y="2191869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. </a:t>
            </a:r>
            <a:r>
              <a:rPr lang="en-CA" dirty="0"/>
              <a:t>101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F9810-FCBD-7647-94DA-41903446E2A7}"/>
              </a:ext>
            </a:extLst>
          </p:cNvPr>
          <p:cNvSpPr txBox="1"/>
          <p:nvPr/>
        </p:nvSpPr>
        <p:spPr>
          <a:xfrm>
            <a:off x="2689412" y="6135488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- .205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2541B-8582-AA4F-BDB7-066FA525F33D}"/>
              </a:ext>
            </a:extLst>
          </p:cNvPr>
          <p:cNvSpPr txBox="1"/>
          <p:nvPr/>
        </p:nvSpPr>
        <p:spPr>
          <a:xfrm>
            <a:off x="4858871" y="6135488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- .007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580864-9C73-944E-B001-66F0C4646B69}"/>
              </a:ext>
            </a:extLst>
          </p:cNvPr>
          <p:cNvSpPr txBox="1"/>
          <p:nvPr/>
        </p:nvSpPr>
        <p:spPr>
          <a:xfrm>
            <a:off x="7224954" y="6120226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- .037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EDDB8-63D7-EC4E-A2DC-2CE937F50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023" y="5011442"/>
            <a:ext cx="1619001" cy="1619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6A75A1-601A-3540-A553-928C8363C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1360" y="2769248"/>
            <a:ext cx="1630326" cy="163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16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B4714-E6D1-444C-BEF6-D5931FD31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Hit vs Miss : </a:t>
            </a:r>
            <a:r>
              <a:rPr lang="en-US" dirty="0" err="1"/>
              <a:t>dprime</a:t>
            </a:r>
            <a:r>
              <a:rPr lang="en-US" dirty="0"/>
              <a:t> (0 = guessing)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B2FE40-42AB-E646-A139-D9BD1DB02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354" y="1378724"/>
            <a:ext cx="7197492" cy="545238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AC99BE-64E4-2046-96B6-99C52DA07E17}"/>
              </a:ext>
            </a:extLst>
          </p:cNvPr>
          <p:cNvSpPr txBox="1">
            <a:spLocks/>
          </p:cNvSpPr>
          <p:nvPr/>
        </p:nvSpPr>
        <p:spPr>
          <a:xfrm>
            <a:off x="7395883" y="1825625"/>
            <a:ext cx="46392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Re-do between-sub hit-miss classification (444 networks)</a:t>
            </a:r>
          </a:p>
          <a:p>
            <a:r>
              <a:rPr lang="en-US" dirty="0"/>
              <a:t>Keep subjects w &lt; 100 scrubbed frames</a:t>
            </a:r>
          </a:p>
          <a:p>
            <a:pPr lvl="1"/>
            <a:r>
              <a:rPr lang="en-US" dirty="0" err="1"/>
              <a:t>Dprime</a:t>
            </a:r>
            <a:r>
              <a:rPr lang="en-US" dirty="0"/>
              <a:t> &gt; 1.0 (n = 24)</a:t>
            </a:r>
          </a:p>
          <a:p>
            <a:pPr lvl="2"/>
            <a:r>
              <a:rPr lang="en-US" dirty="0"/>
              <a:t>Mean CV (train) acc = .621 </a:t>
            </a:r>
          </a:p>
          <a:p>
            <a:pPr lvl="2"/>
            <a:r>
              <a:rPr lang="en-US" dirty="0"/>
              <a:t>Test set acc = .533 </a:t>
            </a:r>
          </a:p>
          <a:p>
            <a:pPr lvl="1"/>
            <a:r>
              <a:rPr lang="en-US" dirty="0"/>
              <a:t>Controls only (n = 8)</a:t>
            </a:r>
          </a:p>
          <a:p>
            <a:pPr lvl="2"/>
            <a:r>
              <a:rPr lang="en-US" dirty="0"/>
              <a:t>Mean CV (train) acc = .597</a:t>
            </a:r>
          </a:p>
          <a:p>
            <a:pPr lvl="2"/>
            <a:r>
              <a:rPr lang="en-US" dirty="0"/>
              <a:t>Test set acc = .547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7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E228D-3BEB-234D-8B6A-78DC8DC3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vs Incorrect source : associative memory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2F64B0-04E9-9443-AC37-95FFCC66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18" y="1121964"/>
            <a:ext cx="7016835" cy="5370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EE819D-CA10-3842-A906-94379B69371B}"/>
              </a:ext>
            </a:extLst>
          </p:cNvPr>
          <p:cNvSpPr txBox="1"/>
          <p:nvPr/>
        </p:nvSpPr>
        <p:spPr>
          <a:xfrm>
            <a:off x="5123330" y="1750640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- .</a:t>
            </a:r>
            <a:r>
              <a:rPr lang="en-CA" dirty="0"/>
              <a:t> 085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95FDF-87DB-B44C-92B7-240AB2BDF7B4}"/>
              </a:ext>
            </a:extLst>
          </p:cNvPr>
          <p:cNvSpPr txBox="1"/>
          <p:nvPr/>
        </p:nvSpPr>
        <p:spPr>
          <a:xfrm>
            <a:off x="7292789" y="1750640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- .</a:t>
            </a:r>
            <a:r>
              <a:rPr lang="en-CA" dirty="0"/>
              <a:t> 005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92448-F532-C944-BED8-C469E6496E2B}"/>
              </a:ext>
            </a:extLst>
          </p:cNvPr>
          <p:cNvSpPr txBox="1"/>
          <p:nvPr/>
        </p:nvSpPr>
        <p:spPr>
          <a:xfrm>
            <a:off x="9565342" y="1750640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. </a:t>
            </a:r>
            <a:r>
              <a:rPr lang="en-CA" dirty="0"/>
              <a:t>298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D9C72B-36DC-4E47-9FB9-C889AB2C7B4F}"/>
              </a:ext>
            </a:extLst>
          </p:cNvPr>
          <p:cNvSpPr txBox="1"/>
          <p:nvPr/>
        </p:nvSpPr>
        <p:spPr>
          <a:xfrm>
            <a:off x="5123330" y="5842176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 .241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F40E86-9A01-B44E-9F01-56F040D17113}"/>
              </a:ext>
            </a:extLst>
          </p:cNvPr>
          <p:cNvSpPr txBox="1"/>
          <p:nvPr/>
        </p:nvSpPr>
        <p:spPr>
          <a:xfrm>
            <a:off x="7292789" y="5842176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.254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3979-07C5-384E-AFCE-1DD065629ACA}"/>
              </a:ext>
            </a:extLst>
          </p:cNvPr>
          <p:cNvSpPr txBox="1"/>
          <p:nvPr/>
        </p:nvSpPr>
        <p:spPr>
          <a:xfrm>
            <a:off x="9658872" y="5826914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 .475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10D6440-16E0-2D47-9170-4D6CCB15B0F3}"/>
              </a:ext>
            </a:extLst>
          </p:cNvPr>
          <p:cNvSpPr txBox="1">
            <a:spLocks/>
          </p:cNvSpPr>
          <p:nvPr/>
        </p:nvSpPr>
        <p:spPr>
          <a:xfrm>
            <a:off x="296137" y="1962362"/>
            <a:ext cx="46392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Re-do between-sub cs-</a:t>
            </a:r>
            <a:r>
              <a:rPr lang="en-US" dirty="0" err="1"/>
              <a:t>ws</a:t>
            </a:r>
            <a:r>
              <a:rPr lang="en-US" dirty="0"/>
              <a:t> classification (444 networks)</a:t>
            </a:r>
          </a:p>
          <a:p>
            <a:r>
              <a:rPr lang="en-US" dirty="0"/>
              <a:t>Controls only (n = 10)</a:t>
            </a:r>
          </a:p>
          <a:p>
            <a:pPr lvl="1"/>
            <a:r>
              <a:rPr lang="en-US" dirty="0"/>
              <a:t>Mean CV (train) acc = .625 </a:t>
            </a:r>
          </a:p>
          <a:p>
            <a:pPr lvl="1"/>
            <a:r>
              <a:rPr lang="en-US" dirty="0"/>
              <a:t>Test set acc = .539 </a:t>
            </a:r>
          </a:p>
          <a:p>
            <a:r>
              <a:rPr lang="en-US" dirty="0" err="1"/>
              <a:t>Asso</a:t>
            </a:r>
            <a:r>
              <a:rPr lang="en-US" dirty="0"/>
              <a:t> </a:t>
            </a:r>
            <a:r>
              <a:rPr lang="en-US" dirty="0" err="1"/>
              <a:t>memScore</a:t>
            </a:r>
            <a:r>
              <a:rPr lang="en-US" dirty="0"/>
              <a:t> &gt; 1 (n = 26)</a:t>
            </a:r>
          </a:p>
          <a:p>
            <a:pPr lvl="2"/>
            <a:r>
              <a:rPr lang="en-US" dirty="0"/>
              <a:t>Mean CV (train) acc = .546</a:t>
            </a:r>
          </a:p>
          <a:p>
            <a:pPr lvl="2"/>
            <a:r>
              <a:rPr lang="en-US" dirty="0"/>
              <a:t>Test set acc = .534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9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406E2-8696-CD45-BE21-F6F74318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vs Incorrect source : unbalanced classes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390186-2F66-744D-B942-ABD965D80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3338" y="1075765"/>
            <a:ext cx="6855331" cy="530112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11B7C1-90A0-154A-BBD3-09E5052A5516}"/>
              </a:ext>
            </a:extLst>
          </p:cNvPr>
          <p:cNvSpPr txBox="1">
            <a:spLocks/>
          </p:cNvSpPr>
          <p:nvPr/>
        </p:nvSpPr>
        <p:spPr>
          <a:xfrm>
            <a:off x="533401" y="2025548"/>
            <a:ext cx="44471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Absolute difference in number of trials per class: abs(#</a:t>
            </a:r>
            <a:r>
              <a:rPr lang="en-US" dirty="0" err="1"/>
              <a:t>corr_so</a:t>
            </a:r>
            <a:r>
              <a:rPr lang="en-US" dirty="0"/>
              <a:t> - #</a:t>
            </a:r>
            <a:r>
              <a:rPr lang="en-US" dirty="0" err="1"/>
              <a:t>incorr_so</a:t>
            </a:r>
            <a:r>
              <a:rPr lang="en-US" dirty="0"/>
              <a:t>)</a:t>
            </a:r>
          </a:p>
          <a:p>
            <a:r>
              <a:rPr lang="en-US" dirty="0"/>
              <a:t>Some subjects appear to have above-chance classification, but it’s most likely driven by unbalanced number of trials per class… </a:t>
            </a:r>
          </a:p>
          <a:p>
            <a:pPr lvl="1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E8287B-DA67-5343-BA1B-7AACB0B64C2A}"/>
              </a:ext>
            </a:extLst>
          </p:cNvPr>
          <p:cNvSpPr txBox="1"/>
          <p:nvPr/>
        </p:nvSpPr>
        <p:spPr>
          <a:xfrm>
            <a:off x="5459502" y="1736898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 .</a:t>
            </a:r>
            <a:r>
              <a:rPr lang="en-CA" dirty="0"/>
              <a:t> 081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CC40EB-ABEF-0246-9F26-CF7650805A73}"/>
              </a:ext>
            </a:extLst>
          </p:cNvPr>
          <p:cNvSpPr txBox="1"/>
          <p:nvPr/>
        </p:nvSpPr>
        <p:spPr>
          <a:xfrm>
            <a:off x="7628961" y="1736898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 .</a:t>
            </a:r>
            <a:r>
              <a:rPr lang="en-CA" dirty="0"/>
              <a:t>115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B3189-5AF5-D14C-AC52-CB3ED000A244}"/>
              </a:ext>
            </a:extLst>
          </p:cNvPr>
          <p:cNvSpPr txBox="1"/>
          <p:nvPr/>
        </p:nvSpPr>
        <p:spPr>
          <a:xfrm>
            <a:off x="9901514" y="1736898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. </a:t>
            </a:r>
            <a:r>
              <a:rPr lang="en-CA" dirty="0"/>
              <a:t>440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864F6F-0B76-4D46-91C7-D80B3C130D3B}"/>
              </a:ext>
            </a:extLst>
          </p:cNvPr>
          <p:cNvSpPr txBox="1"/>
          <p:nvPr/>
        </p:nvSpPr>
        <p:spPr>
          <a:xfrm>
            <a:off x="5553631" y="5707411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 .429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D61BBE-7A6C-164F-BCB8-BA63D73647E4}"/>
              </a:ext>
            </a:extLst>
          </p:cNvPr>
          <p:cNvSpPr txBox="1"/>
          <p:nvPr/>
        </p:nvSpPr>
        <p:spPr>
          <a:xfrm>
            <a:off x="7723090" y="5707411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.431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5F466F-1591-6A42-8014-331E5CDEFB36}"/>
              </a:ext>
            </a:extLst>
          </p:cNvPr>
          <p:cNvSpPr txBox="1"/>
          <p:nvPr/>
        </p:nvSpPr>
        <p:spPr>
          <a:xfrm>
            <a:off x="10089173" y="5692149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 .609</a:t>
            </a:r>
          </a:p>
        </p:txBody>
      </p:sp>
    </p:spTree>
    <p:extLst>
      <p:ext uri="{BB962C8B-B14F-4D97-AF65-F5344CB8AC3E}">
        <p14:creationId xmlns:p14="http://schemas.microsoft.com/office/powerpoint/2010/main" val="348463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B3DA-1E50-7546-B98D-71CA92A4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Hit vs Miss trials : unbalanced classes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B11513-393F-244F-A57A-9279AFE80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8020" y="1502896"/>
            <a:ext cx="6887816" cy="512255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FF2CB0-904E-3545-9AB1-CBEEF90BC312}"/>
              </a:ext>
            </a:extLst>
          </p:cNvPr>
          <p:cNvSpPr txBox="1">
            <a:spLocks/>
          </p:cNvSpPr>
          <p:nvPr/>
        </p:nvSpPr>
        <p:spPr>
          <a:xfrm>
            <a:off x="533401" y="2025548"/>
            <a:ext cx="44471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Even worse here… </a:t>
            </a:r>
          </a:p>
          <a:p>
            <a:r>
              <a:rPr lang="en-US" dirty="0"/>
              <a:t>Classification as function of Abs (#hit – #miss)</a:t>
            </a:r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CCD1E7-5837-A042-922D-346E4689EB21}"/>
              </a:ext>
            </a:extLst>
          </p:cNvPr>
          <p:cNvSpPr txBox="1"/>
          <p:nvPr/>
        </p:nvSpPr>
        <p:spPr>
          <a:xfrm>
            <a:off x="5728442" y="2099967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 - .</a:t>
            </a:r>
            <a:r>
              <a:rPr lang="en-CA" dirty="0"/>
              <a:t>025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50F58E-38E6-7F42-8E99-469314057843}"/>
              </a:ext>
            </a:extLst>
          </p:cNvPr>
          <p:cNvSpPr txBox="1"/>
          <p:nvPr/>
        </p:nvSpPr>
        <p:spPr>
          <a:xfrm>
            <a:off x="7897901" y="2099967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 .</a:t>
            </a:r>
            <a:r>
              <a:rPr lang="en-CA" dirty="0"/>
              <a:t>161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2E6F59-0A2E-904E-AAE4-529EC0076CA3}"/>
              </a:ext>
            </a:extLst>
          </p:cNvPr>
          <p:cNvSpPr txBox="1"/>
          <p:nvPr/>
        </p:nvSpPr>
        <p:spPr>
          <a:xfrm>
            <a:off x="10170454" y="2099967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. </a:t>
            </a:r>
            <a:r>
              <a:rPr lang="en-CA" dirty="0"/>
              <a:t>441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6DE21F-2798-8746-9AA2-5A99CA9259B3}"/>
              </a:ext>
            </a:extLst>
          </p:cNvPr>
          <p:cNvSpPr txBox="1"/>
          <p:nvPr/>
        </p:nvSpPr>
        <p:spPr>
          <a:xfrm>
            <a:off x="5822571" y="6070480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 .559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4442F1-954E-2646-9517-84B4AF62F6F7}"/>
              </a:ext>
            </a:extLst>
          </p:cNvPr>
          <p:cNvSpPr txBox="1"/>
          <p:nvPr/>
        </p:nvSpPr>
        <p:spPr>
          <a:xfrm>
            <a:off x="7992030" y="6070480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.619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5235E-5839-E54C-BAF9-63F314519090}"/>
              </a:ext>
            </a:extLst>
          </p:cNvPr>
          <p:cNvSpPr txBox="1"/>
          <p:nvPr/>
        </p:nvSpPr>
        <p:spPr>
          <a:xfrm>
            <a:off x="10358113" y="6055218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 .752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FBF46-39DD-1749-A040-D48454EE3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68" y="5047415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B1BA-5A09-874B-A433-826EF11F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I classify?...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5479D2-0BC2-E44D-A6AD-81C9825C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93" y="2718426"/>
            <a:ext cx="2153979" cy="2153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45F39-A6F9-7C47-BC13-E9DBAA282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992" y="3026771"/>
            <a:ext cx="1537291" cy="1537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9D156A-6F20-A741-8307-C7DD58CDE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488" y="2423410"/>
            <a:ext cx="2153979" cy="215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65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1000-C7FD-214C-A6DD-E7BD265FB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latent memory score (</a:t>
            </a:r>
            <a:r>
              <a:rPr lang="en-US" dirty="0" err="1"/>
              <a:t>neuropsych</a:t>
            </a:r>
            <a:r>
              <a:rPr lang="en-US" dirty="0"/>
              <a:t>) from </a:t>
            </a:r>
            <a:r>
              <a:rPr lang="en-US" i="1" dirty="0"/>
              <a:t>f</a:t>
            </a:r>
            <a:r>
              <a:rPr lang="en-US" dirty="0"/>
              <a:t>MRI task 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210AC-A9BA-E345-AD01-51797AC37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i.e., “are there brain activity patterns observed during the fMRI task that are indicative of good general memory?” (e.g., good memory brain signature?)</a:t>
            </a:r>
          </a:p>
          <a:p>
            <a:r>
              <a:rPr lang="en-US" dirty="0"/>
              <a:t>Beta maps per condition(s):</a:t>
            </a:r>
          </a:p>
          <a:p>
            <a:pPr lvl="1"/>
            <a:r>
              <a:rPr lang="en-US" dirty="0"/>
              <a:t>For each subject, one map of beta values per contrast:</a:t>
            </a:r>
          </a:p>
          <a:p>
            <a:pPr lvl="2"/>
            <a:r>
              <a:rPr lang="en-US" dirty="0"/>
              <a:t>encoding vs control trials (n = 94, 56/38)</a:t>
            </a:r>
          </a:p>
          <a:p>
            <a:pPr lvl="2"/>
            <a:r>
              <a:rPr lang="en-US" dirty="0"/>
              <a:t>hit vs. miss trials  (&gt; 9 trials per condition, n = 61, 36/25)</a:t>
            </a:r>
          </a:p>
          <a:p>
            <a:pPr lvl="2"/>
            <a:r>
              <a:rPr lang="en-US" dirty="0"/>
              <a:t>correct vs. incorrect source trials (&gt; 9 trials per condition, n = 83, 49/34)</a:t>
            </a:r>
          </a:p>
          <a:p>
            <a:pPr lvl="2"/>
            <a:r>
              <a:rPr lang="en-US" dirty="0"/>
              <a:t>correct vs. miss trials (&gt; 9 trials per condition, n = 59, 35/24)</a:t>
            </a:r>
          </a:p>
          <a:p>
            <a:pPr lvl="2"/>
            <a:endParaRPr lang="en-US" dirty="0"/>
          </a:p>
          <a:p>
            <a:r>
              <a:rPr lang="en-US" dirty="0"/>
              <a:t>Model: Support Vector Regression (</a:t>
            </a:r>
            <a:r>
              <a:rPr lang="en-US" dirty="0" err="1"/>
              <a:t>Nilearn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predict subject’s general memory based on fMRI data</a:t>
            </a:r>
          </a:p>
          <a:p>
            <a:pPr lvl="1"/>
            <a:r>
              <a:rPr lang="en-US" dirty="0"/>
              <a:t>One event (vectorized brain contrast) per subject </a:t>
            </a:r>
          </a:p>
          <a:p>
            <a:pPr lvl="1"/>
            <a:r>
              <a:rPr lang="en-US" dirty="0"/>
              <a:t>10-fold cross-validation on training set</a:t>
            </a:r>
          </a:p>
          <a:p>
            <a:pPr lvl="1"/>
            <a:r>
              <a:rPr lang="en-US" dirty="0"/>
              <a:t>??Failed to converge for between-subject analysis…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4DAC4-9766-3647-A172-B0B821B6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627" y="3467245"/>
            <a:ext cx="2709718" cy="270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2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1000-C7FD-214C-A6DD-E7BD265FB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latent memory score (</a:t>
            </a:r>
            <a:r>
              <a:rPr lang="en-US" dirty="0" err="1"/>
              <a:t>neuropsych</a:t>
            </a:r>
            <a:r>
              <a:rPr lang="en-US" dirty="0"/>
              <a:t>) from </a:t>
            </a:r>
            <a:r>
              <a:rPr lang="en-US" i="1" dirty="0"/>
              <a:t>f</a:t>
            </a:r>
            <a:r>
              <a:rPr lang="en-US" dirty="0"/>
              <a:t>MRI task 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210AC-A9BA-E345-AD01-51797AC37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Results: </a:t>
            </a:r>
            <a:r>
              <a:rPr lang="en-CA" dirty="0"/>
              <a:t>R^2 </a:t>
            </a:r>
          </a:p>
          <a:p>
            <a:pPr lvl="1"/>
            <a:r>
              <a:rPr lang="en-CA" dirty="0"/>
              <a:t>R^2 = (1 - u/v), </a:t>
            </a:r>
          </a:p>
          <a:p>
            <a:pPr lvl="2"/>
            <a:r>
              <a:rPr lang="en-CA" dirty="0"/>
              <a:t>where u = residual sum of squares ((</a:t>
            </a:r>
            <a:r>
              <a:rPr lang="en-CA" dirty="0" err="1"/>
              <a:t>y_true</a:t>
            </a:r>
            <a:r>
              <a:rPr lang="en-CA" dirty="0"/>
              <a:t> - </a:t>
            </a:r>
            <a:r>
              <a:rPr lang="en-CA" dirty="0" err="1"/>
              <a:t>y_pred</a:t>
            </a:r>
            <a:r>
              <a:rPr lang="en-CA" dirty="0"/>
              <a:t>) ** 2).sum() </a:t>
            </a:r>
          </a:p>
          <a:p>
            <a:pPr lvl="2"/>
            <a:r>
              <a:rPr lang="en-CA" dirty="0"/>
              <a:t>v is the total sum of squares ((</a:t>
            </a:r>
            <a:r>
              <a:rPr lang="en-CA" dirty="0" err="1"/>
              <a:t>y_true</a:t>
            </a:r>
            <a:r>
              <a:rPr lang="en-CA" dirty="0"/>
              <a:t> - </a:t>
            </a:r>
            <a:r>
              <a:rPr lang="en-CA" dirty="0" err="1"/>
              <a:t>y_true.mean</a:t>
            </a:r>
            <a:r>
              <a:rPr lang="en-CA" dirty="0"/>
              <a:t>()) ** 2).sum()</a:t>
            </a:r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US" dirty="0"/>
          </a:p>
          <a:p>
            <a:pPr lvl="1"/>
            <a:r>
              <a:rPr lang="en-US" dirty="0"/>
              <a:t>Note: a negative values indicates a model arbitrarily worst than chance...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51F9E-5F6B-D94E-85CA-585EFC178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509" y="3429000"/>
            <a:ext cx="5946962" cy="184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09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D8FFB6-360E-AA42-8DF0-B1F4221B1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746" y="879288"/>
            <a:ext cx="7050507" cy="50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31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B2FE-7A60-4F48-B950-3DE9D3CD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factor 1: “memory”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D3B00-F333-BF4C-954A-78FB946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3245965"/>
            <a:ext cx="11938000" cy="337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BB48E9-13E2-4747-AA5C-90AA55BF8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636" y="780340"/>
            <a:ext cx="4094164" cy="274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80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A5C0-6E9B-FB4B-9191-70E0F14A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you, </a:t>
            </a:r>
            <a:r>
              <a:rPr lang="en-US" dirty="0" err="1"/>
              <a:t>Neuromod</a:t>
            </a:r>
            <a:r>
              <a:rPr lang="en-US" dirty="0"/>
              <a:t>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DD1E9-7390-D340-82EA-FB73E78365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With special thanks to </a:t>
                </a:r>
              </a:p>
              <a:p>
                <a:endParaRPr lang="en-US" sz="400" dirty="0"/>
              </a:p>
              <a:p>
                <a:pPr lvl="1"/>
                <a:r>
                  <a:rPr lang="en-US" b="1" dirty="0"/>
                  <a:t>Pierre </a:t>
                </a:r>
                <a:r>
                  <a:rPr lang="en-US" b="1" dirty="0" err="1"/>
                  <a:t>Bellec</a:t>
                </a:r>
                <a:endParaRPr lang="en-US" b="1" dirty="0"/>
              </a:p>
              <a:p>
                <a:pPr lvl="1"/>
                <a:r>
                  <a:rPr lang="en-US" b="1" dirty="0"/>
                  <a:t>Julie Boyle</a:t>
                </a:r>
              </a:p>
              <a:p>
                <a:pPr lvl="1"/>
                <a:r>
                  <a:rPr lang="en-US" dirty="0"/>
                  <a:t>Claude Godbout</a:t>
                </a:r>
              </a:p>
              <a:p>
                <a:pPr lvl="1"/>
                <a:r>
                  <a:rPr lang="en-US" dirty="0"/>
                  <a:t>Arnaud </a:t>
                </a:r>
                <a:r>
                  <a:rPr lang="en-US" dirty="0" err="1"/>
                  <a:t>Boré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 err="1"/>
                  <a:t>Hanad</a:t>
                </a:r>
                <a:r>
                  <a:rPr lang="en-US" dirty="0"/>
                  <a:t> </a:t>
                </a:r>
                <a:r>
                  <a:rPr lang="en-US" dirty="0" err="1"/>
                  <a:t>Sharmarke</a:t>
                </a:r>
                <a:endParaRPr lang="en-US" dirty="0"/>
              </a:p>
              <a:p>
                <a:pPr lvl="1"/>
                <a:r>
                  <a:rPr lang="en-US" dirty="0" err="1"/>
                  <a:t>Pravish</a:t>
                </a:r>
                <a:r>
                  <a:rPr lang="en-US" dirty="0"/>
                  <a:t> Sainath</a:t>
                </a:r>
              </a:p>
              <a:p>
                <a:pPr lvl="1"/>
                <a:r>
                  <a:rPr lang="en-US" dirty="0"/>
                  <a:t>Pierre-Emmanuel Morin</a:t>
                </a:r>
              </a:p>
              <a:p>
                <a:pPr lvl="1"/>
                <a:r>
                  <a:rPr lang="en-US" dirty="0"/>
                  <a:t>Marie </a:t>
                </a:r>
                <a:r>
                  <a:rPr lang="en-US" dirty="0" err="1"/>
                  <a:t>Caillaud</a:t>
                </a:r>
                <a:endParaRPr lang="en-US" dirty="0"/>
              </a:p>
              <a:p>
                <a:pPr lvl="1"/>
                <a:r>
                  <a:rPr lang="en-US" dirty="0"/>
                  <a:t>Yu Zhang</a:t>
                </a:r>
              </a:p>
              <a:p>
                <a:pPr lvl="1"/>
                <a:r>
                  <a:rPr lang="en-US" dirty="0"/>
                  <a:t>Desiree Lussier-Levesque </a:t>
                </a:r>
                <a:r>
                  <a:rPr lang="en-US" sz="14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é</m:t>
                        </m:r>
                      </m:e>
                    </m:d>
                    <m:r>
                      <a:rPr lang="en-CA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1400" i="1">
                        <a:latin typeface="Cambria Math" panose="02040503050406030204" pitchFamily="18" charset="0"/>
                      </a:rPr>
                      <m:t>∈ [0−</m:t>
                    </m:r>
                    <m:r>
                      <a:rPr lang="en-CA" sz="1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CA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sz="1400" dirty="0">
                    <a:effectLst/>
                  </a:rPr>
                  <a:t>)</a:t>
                </a:r>
                <a:endParaRPr lang="en-US" sz="1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DD1E9-7390-D340-82EA-FB73E78365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F2740C0-DE7E-5947-8233-A27DFDE9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981" y="1690688"/>
            <a:ext cx="5631869" cy="375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3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07622-6396-694C-A8E9-109CC470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factor 2: “semantic &amp; task switching”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6B05D-D890-F049-92BA-803278312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3245965"/>
            <a:ext cx="11938000" cy="337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1C1FB6-CC84-FF42-B450-46AF5F17A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371" y="1445816"/>
            <a:ext cx="4054123" cy="27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60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5D36-6561-6741-A75C-DB5D9BDF6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factor 3: “cognitive interference”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714C0-6320-244F-8760-C129D02B6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0" y="3245497"/>
            <a:ext cx="11938000" cy="337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29277-D04A-984C-AFE7-675D361C7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647" y="1514849"/>
            <a:ext cx="4084153" cy="278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5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9796-5B0D-5445-9223-D6DDE7C7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factor 4: “working memory”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327E4-0E8A-844C-9B6D-3BD44E557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12" y="3245498"/>
            <a:ext cx="11938000" cy="3378200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30D36593-78EB-5C4E-B8EE-391F24460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867" y="1484874"/>
            <a:ext cx="4064133" cy="271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67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ABC6-CADA-1A4F-A267-4C99BE0E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 task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2328F-2446-9746-82EC-E876B588D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0185" y="1786278"/>
            <a:ext cx="405204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Scan:</a:t>
            </a:r>
          </a:p>
          <a:p>
            <a:pPr lvl="1"/>
            <a:r>
              <a:rPr lang="en-US" dirty="0"/>
              <a:t>78 “Encoding” trials: object image</a:t>
            </a:r>
          </a:p>
          <a:p>
            <a:pPr lvl="1"/>
            <a:r>
              <a:rPr lang="en-US" dirty="0"/>
              <a:t>39 “Control” trials: grey image </a:t>
            </a:r>
          </a:p>
          <a:p>
            <a:pPr lvl="1"/>
            <a:r>
              <a:rPr lang="en-US" dirty="0"/>
              <a:t>Image positioned in 1 of 4 quadrants</a:t>
            </a:r>
          </a:p>
          <a:p>
            <a:pPr lvl="1"/>
            <a:r>
              <a:rPr lang="en-US" dirty="0"/>
              <a:t>Button press</a:t>
            </a:r>
          </a:p>
          <a:p>
            <a:r>
              <a:rPr lang="en-US" dirty="0"/>
              <a:t>Post-Scan:</a:t>
            </a:r>
          </a:p>
          <a:p>
            <a:pPr lvl="1"/>
            <a:r>
              <a:rPr lang="en-US" dirty="0"/>
              <a:t>Image recognition:</a:t>
            </a:r>
          </a:p>
          <a:p>
            <a:pPr marL="457200" lvl="1" indent="0">
              <a:buNone/>
            </a:pPr>
            <a:r>
              <a:rPr lang="en-US" dirty="0"/>
              <a:t>	Old or new?</a:t>
            </a:r>
          </a:p>
          <a:p>
            <a:pPr lvl="1"/>
            <a:r>
              <a:rPr lang="en-US" dirty="0"/>
              <a:t> If old, which quadrant?</a:t>
            </a:r>
          </a:p>
        </p:txBody>
      </p:sp>
      <p:pic>
        <p:nvPicPr>
          <p:cNvPr id="63" name="Picture 8">
            <a:extLst>
              <a:ext uri="{FF2B5EF4-FFF2-40B4-BE49-F238E27FC236}">
                <a16:creationId xmlns:a16="http://schemas.microsoft.com/office/drawing/2014/main" id="{596D9C8A-37FE-9345-A1D2-95C387DEF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54" y="2115668"/>
            <a:ext cx="6750038" cy="4436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Titre 1">
            <a:extLst>
              <a:ext uri="{FF2B5EF4-FFF2-40B4-BE49-F238E27FC236}">
                <a16:creationId xmlns:a16="http://schemas.microsoft.com/office/drawing/2014/main" id="{95C7155E-042D-1742-AE12-9519EC94B009}"/>
              </a:ext>
            </a:extLst>
          </p:cNvPr>
          <p:cNvSpPr txBox="1">
            <a:spLocks/>
          </p:cNvSpPr>
          <p:nvPr/>
        </p:nvSpPr>
        <p:spPr>
          <a:xfrm>
            <a:off x="835264" y="1672982"/>
            <a:ext cx="1626315" cy="4132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/>
              <a:t>Encoding</a:t>
            </a:r>
          </a:p>
        </p:txBody>
      </p:sp>
      <p:sp>
        <p:nvSpPr>
          <p:cNvPr id="65" name="Titre 1">
            <a:extLst>
              <a:ext uri="{FF2B5EF4-FFF2-40B4-BE49-F238E27FC236}">
                <a16:creationId xmlns:a16="http://schemas.microsoft.com/office/drawing/2014/main" id="{5071D221-02F6-F642-BAB3-616C57B545AA}"/>
              </a:ext>
            </a:extLst>
          </p:cNvPr>
          <p:cNvSpPr txBox="1">
            <a:spLocks/>
          </p:cNvSpPr>
          <p:nvPr/>
        </p:nvSpPr>
        <p:spPr>
          <a:xfrm>
            <a:off x="2995502" y="1672982"/>
            <a:ext cx="1626315" cy="413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/>
              <a:t>Retrieval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19CFC33-37BA-B644-955C-EA5115EF082B}"/>
              </a:ext>
            </a:extLst>
          </p:cNvPr>
          <p:cNvSpPr txBox="1"/>
          <p:nvPr/>
        </p:nvSpPr>
        <p:spPr>
          <a:xfrm>
            <a:off x="470646" y="5903259"/>
            <a:ext cx="275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M. </a:t>
            </a:r>
            <a:r>
              <a:rPr lang="en-US" dirty="0" err="1"/>
              <a:t>Caillaud</a:t>
            </a:r>
            <a:r>
              <a:rPr lang="en-US" dirty="0"/>
              <a:t>, June 2019</a:t>
            </a:r>
          </a:p>
        </p:txBody>
      </p:sp>
    </p:spTree>
    <p:extLst>
      <p:ext uri="{BB962C8B-B14F-4D97-AF65-F5344CB8AC3E}">
        <p14:creationId xmlns:p14="http://schemas.microsoft.com/office/powerpoint/2010/main" val="3019852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B90B4-E926-304F-93EA-AC20818E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 task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B93C-A4E5-054E-8772-1B33374E6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9" y="1825625"/>
            <a:ext cx="4424083" cy="4351338"/>
          </a:xfrm>
        </p:spPr>
        <p:txBody>
          <a:bodyPr/>
          <a:lstStyle/>
          <a:p>
            <a:r>
              <a:rPr lang="en-US" dirty="0"/>
              <a:t>In scan trials categorization</a:t>
            </a:r>
          </a:p>
          <a:p>
            <a:pPr lvl="1"/>
            <a:r>
              <a:rPr lang="en-US" dirty="0"/>
              <a:t>Condition: encoding or control (grey) task</a:t>
            </a:r>
          </a:p>
          <a:p>
            <a:pPr lvl="1"/>
            <a:r>
              <a:rPr lang="en-US" dirty="0"/>
              <a:t>Hit or miss: recognized as seen in scanner post-scan?</a:t>
            </a:r>
          </a:p>
          <a:p>
            <a:pPr lvl="1"/>
            <a:r>
              <a:rPr lang="en-US" dirty="0"/>
              <a:t>Correct or wrong source: was the recognized image positioned in the correct quadrant or not?</a:t>
            </a:r>
          </a:p>
          <a:p>
            <a:pPr lvl="1"/>
            <a:endParaRPr lang="en-US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965B2018-EDE1-8245-9BA5-2BDE6031C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54" y="2115668"/>
            <a:ext cx="6750038" cy="4436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35C9A74-E917-494E-9534-306D041A00AB}"/>
              </a:ext>
            </a:extLst>
          </p:cNvPr>
          <p:cNvSpPr txBox="1">
            <a:spLocks/>
          </p:cNvSpPr>
          <p:nvPr/>
        </p:nvSpPr>
        <p:spPr>
          <a:xfrm>
            <a:off x="835264" y="1672982"/>
            <a:ext cx="1626315" cy="4132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/>
              <a:t>Encoding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8C41320-44E7-6D41-ACC2-F852EF5F7894}"/>
              </a:ext>
            </a:extLst>
          </p:cNvPr>
          <p:cNvSpPr txBox="1">
            <a:spLocks/>
          </p:cNvSpPr>
          <p:nvPr/>
        </p:nvSpPr>
        <p:spPr>
          <a:xfrm>
            <a:off x="2995502" y="1672982"/>
            <a:ext cx="1626315" cy="413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/>
              <a:t>Retrieval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4F25C-7549-B84A-B980-0F64A115020E}"/>
              </a:ext>
            </a:extLst>
          </p:cNvPr>
          <p:cNvSpPr txBox="1"/>
          <p:nvPr/>
        </p:nvSpPr>
        <p:spPr>
          <a:xfrm>
            <a:off x="470646" y="5903259"/>
            <a:ext cx="275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M. </a:t>
            </a:r>
            <a:r>
              <a:rPr lang="en-US" dirty="0" err="1"/>
              <a:t>Caillaud</a:t>
            </a:r>
            <a:r>
              <a:rPr lang="en-US" dirty="0"/>
              <a:t>, June 2019</a:t>
            </a:r>
          </a:p>
        </p:txBody>
      </p:sp>
    </p:spTree>
    <p:extLst>
      <p:ext uri="{BB962C8B-B14F-4D97-AF65-F5344CB8AC3E}">
        <p14:creationId xmlns:p14="http://schemas.microsoft.com/office/powerpoint/2010/main" val="3946789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13296</TotalTime>
  <Words>2272</Words>
  <Application>Microsoft Macintosh PowerPoint</Application>
  <PresentationFormat>Widescreen</PresentationFormat>
  <Paragraphs>286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Classification analyses  of the  CIMA-Q fMRI memory task</vt:lpstr>
      <vt:lpstr>CIMA-Q: demographic data</vt:lpstr>
      <vt:lpstr>Descriptives: PCA on neuropsych scores</vt:lpstr>
      <vt:lpstr>Latent factor 1: “memory”</vt:lpstr>
      <vt:lpstr>Latent factor 2: “semantic &amp; task switching”</vt:lpstr>
      <vt:lpstr>Latent factor 3: “cognitive interference”</vt:lpstr>
      <vt:lpstr>Latent factor 4: “working memory”</vt:lpstr>
      <vt:lpstr>fMRI task paradigm</vt:lpstr>
      <vt:lpstr>fMRI task paradigm</vt:lpstr>
      <vt:lpstr>fMRI task performance per group</vt:lpstr>
      <vt:lpstr>Neuropsych latent scores and fMRI task performance : dprime</vt:lpstr>
      <vt:lpstr>Neuropsych and fMRI task performance: associative memory score</vt:lpstr>
      <vt:lpstr>Classification of fMRI trials</vt:lpstr>
      <vt:lpstr>Features: brain maps of beta values</vt:lpstr>
      <vt:lpstr>Classification: Task Conditions</vt:lpstr>
      <vt:lpstr>Classification: Task Conditions</vt:lpstr>
      <vt:lpstr>Classification: Task Conditions</vt:lpstr>
      <vt:lpstr>Classification: Task Conditions</vt:lpstr>
      <vt:lpstr>Classification: Hit vs. Miss trials</vt:lpstr>
      <vt:lpstr>Classification: Hit vs. Miss trials</vt:lpstr>
      <vt:lpstr>Classification: Hit vs. Miss trials</vt:lpstr>
      <vt:lpstr>Classification: Correct vs. Incorrect Source</vt:lpstr>
      <vt:lpstr>Classification: Correct vs. Incorrect Source</vt:lpstr>
      <vt:lpstr>Classification: Correct vs. Incorrect Source</vt:lpstr>
      <vt:lpstr>Classification: Correct Source vs. Miss trials</vt:lpstr>
      <vt:lpstr>Classification: Correct Source vs. Miss trials</vt:lpstr>
      <vt:lpstr>Classification: Correct Source vs. Miss trials</vt:lpstr>
      <vt:lpstr>Factors influencing within-subject classification?</vt:lpstr>
      <vt:lpstr>Task Condition: Motion (scrubbed frames)</vt:lpstr>
      <vt:lpstr>Task Condition: Motion (mean frame displ.)</vt:lpstr>
      <vt:lpstr>Although not as consistent for other analyses  (e.g., correct vs incorrect source classification)</vt:lpstr>
      <vt:lpstr>Hit vs Miss : dprime (0 = guessing)</vt:lpstr>
      <vt:lpstr>Correct vs Incorrect source : associative memory score</vt:lpstr>
      <vt:lpstr>Correct vs Incorrect source : unbalanced classes</vt:lpstr>
      <vt:lpstr>Hit vs Miss trials : unbalanced classes</vt:lpstr>
      <vt:lpstr>What else can I classify?...</vt:lpstr>
      <vt:lpstr>Predicting latent memory score (neuropsych) from fMRI task contrast</vt:lpstr>
      <vt:lpstr>Predicting latent memory score (neuropsych) from fMRI task contrast</vt:lpstr>
      <vt:lpstr>PowerPoint Presentation</vt:lpstr>
      <vt:lpstr>Thank you, Neuromod!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Multivoxel classification analyses of the  CIMA-Q fMRI memory task</dc:title>
  <dc:creator>Marie St-Laurent</dc:creator>
  <cp:lastModifiedBy>Marie St-Laurent</cp:lastModifiedBy>
  <cp:revision>198</cp:revision>
  <dcterms:created xsi:type="dcterms:W3CDTF">2019-09-09T15:27:11Z</dcterms:created>
  <dcterms:modified xsi:type="dcterms:W3CDTF">2019-09-20T16:51:01Z</dcterms:modified>
</cp:coreProperties>
</file>